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917" r:id="rId1"/>
    <p:sldMasterId id="2147483929" r:id="rId2"/>
  </p:sldMasterIdLst>
  <p:notesMasterIdLst>
    <p:notesMasterId r:id="rId27"/>
  </p:notesMasterIdLst>
  <p:sldIdLst>
    <p:sldId id="256" r:id="rId3"/>
    <p:sldId id="343" r:id="rId4"/>
    <p:sldId id="360" r:id="rId5"/>
    <p:sldId id="361" r:id="rId6"/>
    <p:sldId id="362" r:id="rId7"/>
    <p:sldId id="364" r:id="rId8"/>
    <p:sldId id="365" r:id="rId9"/>
    <p:sldId id="366" r:id="rId10"/>
    <p:sldId id="368" r:id="rId11"/>
    <p:sldId id="367" r:id="rId12"/>
    <p:sldId id="369" r:id="rId13"/>
    <p:sldId id="370" r:id="rId14"/>
    <p:sldId id="371" r:id="rId15"/>
    <p:sldId id="372" r:id="rId16"/>
    <p:sldId id="373" r:id="rId17"/>
    <p:sldId id="374" r:id="rId18"/>
    <p:sldId id="376" r:id="rId19"/>
    <p:sldId id="375" r:id="rId20"/>
    <p:sldId id="377" r:id="rId21"/>
    <p:sldId id="378" r:id="rId22"/>
    <p:sldId id="379" r:id="rId23"/>
    <p:sldId id="380" r:id="rId24"/>
    <p:sldId id="381" r:id="rId25"/>
    <p:sldId id="359" r:id="rId26"/>
  </p:sldIdLst>
  <p:sldSz cx="12192000" cy="6858000"/>
  <p:notesSz cx="6858000" cy="9144000"/>
  <p:embeddedFontLst>
    <p:embeddedFont>
      <p:font typeface="Aptos Narrow" panose="020B0004020202020204" pitchFamily="34" charset="0"/>
      <p:regular r:id="rId28"/>
      <p:bold r:id="rId29"/>
      <p:italic r:id="rId30"/>
      <p:boldItalic r:id="rId31"/>
    </p:embeddedFont>
    <p:embeddedFont>
      <p:font typeface="Times" panose="02020603050405020304" pitchFamily="18" charset="0"/>
      <p:regular r:id="rId32"/>
      <p:bold r:id="rId33"/>
      <p:italic r:id="rId34"/>
      <p:boldItalic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DD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627"/>
    <p:restoredTop sz="94625"/>
  </p:normalViewPr>
  <p:slideViewPr>
    <p:cSldViewPr snapToGrid="0">
      <p:cViewPr varScale="1">
        <p:scale>
          <a:sx n="60" d="100"/>
          <a:sy n="60" d="100"/>
        </p:scale>
        <p:origin x="50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bleStyles" Target="tableStyles.xml"/><Relationship Id="rId21" Type="http://schemas.openxmlformats.org/officeDocument/2006/relationships/slide" Target="slides/slide19.xml"/><Relationship Id="rId34" Type="http://schemas.openxmlformats.org/officeDocument/2006/relationships/font" Target="fonts/font7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en, Feng" userId="cd3a2e97-65a2-4e52-ba48-353cd9c8cfc8" providerId="ADAL" clId="{2C75E8D8-D96F-A94B-988D-D8141F2878FE}"/>
    <pc:docChg chg="delSld">
      <pc:chgData name="Chen, Feng" userId="cd3a2e97-65a2-4e52-ba48-353cd9c8cfc8" providerId="ADAL" clId="{2C75E8D8-D96F-A94B-988D-D8141F2878FE}" dt="2024-09-30T04:10:18.431" v="0" actId="2696"/>
      <pc:docMkLst>
        <pc:docMk/>
      </pc:docMkLst>
      <pc:sldChg chg="del">
        <pc:chgData name="Chen, Feng" userId="cd3a2e97-65a2-4e52-ba48-353cd9c8cfc8" providerId="ADAL" clId="{2C75E8D8-D96F-A94B-988D-D8141F2878FE}" dt="2024-09-30T04:10:18.431" v="0" actId="2696"/>
        <pc:sldMkLst>
          <pc:docMk/>
          <pc:sldMk cId="2416246165" sldId="382"/>
        </pc:sldMkLst>
      </pc:sldChg>
      <pc:sldChg chg="del">
        <pc:chgData name="Chen, Feng" userId="cd3a2e97-65a2-4e52-ba48-353cd9c8cfc8" providerId="ADAL" clId="{2C75E8D8-D96F-A94B-988D-D8141F2878FE}" dt="2024-09-30T04:10:18.431" v="0" actId="2696"/>
        <pc:sldMkLst>
          <pc:docMk/>
          <pc:sldMk cId="1614132174" sldId="383"/>
        </pc:sldMkLst>
      </pc:sldChg>
      <pc:sldChg chg="del">
        <pc:chgData name="Chen, Feng" userId="cd3a2e97-65a2-4e52-ba48-353cd9c8cfc8" providerId="ADAL" clId="{2C75E8D8-D96F-A94B-988D-D8141F2878FE}" dt="2024-09-30T04:10:18.431" v="0" actId="2696"/>
        <pc:sldMkLst>
          <pc:docMk/>
          <pc:sldMk cId="952673631" sldId="384"/>
        </pc:sldMkLst>
      </pc:sldChg>
    </pc:docChg>
  </pc:docChgLst>
  <pc:docChgLst>
    <pc:chgData name="Chen, Feng" userId="cd3a2e97-65a2-4e52-ba48-353cd9c8cfc8" providerId="ADAL" clId="{C708121A-10EB-418F-95CD-773B4DF5F558}"/>
    <pc:docChg chg="modSld">
      <pc:chgData name="Chen, Feng" userId="cd3a2e97-65a2-4e52-ba48-353cd9c8cfc8" providerId="ADAL" clId="{C708121A-10EB-418F-95CD-773B4DF5F558}" dt="2024-09-30T19:22:30.540" v="10" actId="1076"/>
      <pc:docMkLst>
        <pc:docMk/>
      </pc:docMkLst>
      <pc:sldChg chg="modSp mod">
        <pc:chgData name="Chen, Feng" userId="cd3a2e97-65a2-4e52-ba48-353cd9c8cfc8" providerId="ADAL" clId="{C708121A-10EB-418F-95CD-773B4DF5F558}" dt="2024-09-30T19:22:30.540" v="10" actId="1076"/>
        <pc:sldMkLst>
          <pc:docMk/>
          <pc:sldMk cId="184751879" sldId="380"/>
        </pc:sldMkLst>
        <pc:spChg chg="mod">
          <ac:chgData name="Chen, Feng" userId="cd3a2e97-65a2-4e52-ba48-353cd9c8cfc8" providerId="ADAL" clId="{C708121A-10EB-418F-95CD-773B4DF5F558}" dt="2024-09-30T19:22:30.540" v="10" actId="1076"/>
          <ac:spMkLst>
            <pc:docMk/>
            <pc:sldMk cId="184751879" sldId="380"/>
            <ac:spMk id="9" creationId="{730CB8B2-181E-E657-6490-B3A2C7A8CA52}"/>
          </ac:spMkLst>
        </pc:spChg>
        <pc:spChg chg="mod">
          <ac:chgData name="Chen, Feng" userId="cd3a2e97-65a2-4e52-ba48-353cd9c8cfc8" providerId="ADAL" clId="{C708121A-10EB-418F-95CD-773B4DF5F558}" dt="2024-09-30T19:22:28.020" v="9" actId="1076"/>
          <ac:spMkLst>
            <pc:docMk/>
            <pc:sldMk cId="184751879" sldId="380"/>
            <ac:spMk id="10" creationId="{41F76429-D902-E648-4499-C08F21AD03A0}"/>
          </ac:spMkLst>
        </pc:spChg>
        <pc:spChg chg="mod">
          <ac:chgData name="Chen, Feng" userId="cd3a2e97-65a2-4e52-ba48-353cd9c8cfc8" providerId="ADAL" clId="{C708121A-10EB-418F-95CD-773B4DF5F558}" dt="2024-09-30T19:22:14.764" v="7" actId="14100"/>
          <ac:spMkLst>
            <pc:docMk/>
            <pc:sldMk cId="184751879" sldId="380"/>
            <ac:spMk id="12" creationId="{8BD6F4F7-B3B2-46CA-9AEB-F9CE70D510C1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9E276C-BB07-45CF-9C31-D5CA85C5897C}" type="datetimeFigureOut">
              <a:rPr lang="en-US" smtClean="0"/>
              <a:t>9/30/2024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E8307D-EB6D-476D-862D-4667F0A044F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064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8307D-EB6D-476D-862D-4667F0A044F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4141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8307D-EB6D-476D-862D-4667F0A044F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0100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E8307D-EB6D-476D-862D-4667F0A044F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325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78FBB-323E-4CD1-8050-CB08676B46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8D6168-3B6F-438A-882C-388C6394CA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E23BC-19A4-489C-93FB-02A1C71E6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2F5C18-DF62-4DDD-8E0A-2C2841228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BC9CD-2090-4A41-823B-D2F8009EA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393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31CE6-B76F-4CB0-AD36-38162A2F3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65E618-C6D6-4BEE-A308-55CA02F9A2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A099C7-57FB-4493-A42E-5D80F5CC3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5A19A-6BF6-4158-B3EF-69879FCE2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5799C-CA93-4A47-BC05-643256CE2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717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309E2B-AA35-4C18-B82C-8897882848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AEA855-2651-4522-96CE-AA0DA9AA8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4BB526-3C12-4754-976A-5CA471A995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B6285-E027-4D34-BFF6-C5329B46BC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5C66D9-40E4-458E-BABF-437B75994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1124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1371601"/>
            <a:ext cx="10464800" cy="1927225"/>
          </a:xfrm>
        </p:spPr>
        <p:txBody>
          <a:bodyPr anchor="b">
            <a:noAutofit/>
          </a:bodyPr>
          <a:lstStyle>
            <a:lvl1pPr algn="ctr">
              <a:defRPr sz="3600" cap="none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48264" y="3534398"/>
            <a:ext cx="8534400" cy="1752600"/>
          </a:xfrm>
        </p:spPr>
        <p:txBody>
          <a:bodyPr/>
          <a:lstStyle>
            <a:lvl1pPr marL="0" indent="0" algn="ctr">
              <a:buNone/>
              <a:defRPr b="1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/>
                <a:cs typeface="Times New Roman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0" y="5803900"/>
            <a:ext cx="12192000" cy="1052718"/>
          </a:xfrm>
          <a:prstGeom prst="rect">
            <a:avLst/>
          </a:prstGeom>
          <a:solidFill>
            <a:srgbClr val="990000"/>
          </a:solidFill>
          <a:ln w="9525" cap="flat" cmpd="sng" algn="ctr">
            <a:noFill/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 userDrawn="1"/>
        </p:nvSpPr>
        <p:spPr>
          <a:xfrm flipV="1">
            <a:off x="0" y="5778500"/>
            <a:ext cx="12192000" cy="50800"/>
          </a:xfrm>
          <a:prstGeom prst="rect">
            <a:avLst/>
          </a:prstGeom>
          <a:solidFill>
            <a:srgbClr val="FFCC00"/>
          </a:solidFill>
          <a:ln w="9525" cap="flat" cmpd="sng" algn="ctr">
            <a:noFill/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99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17" name="Picture 16" descr="1-lineWordmark_GoldOnCard_NoBG.eps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30267" y="6457797"/>
            <a:ext cx="2429501" cy="154821"/>
          </a:xfrm>
          <a:prstGeom prst="rect">
            <a:avLst/>
          </a:prstGeom>
        </p:spPr>
      </p:pic>
      <p:pic>
        <p:nvPicPr>
          <p:cNvPr id="18" name="Picture 17" descr="Formal_Marshall_GoldOnCard_NoBG.eps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40306" y="6138496"/>
            <a:ext cx="2455957" cy="43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8632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8133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2362201"/>
            <a:ext cx="10363200" cy="2200275"/>
          </a:xfrm>
        </p:spPr>
        <p:txBody>
          <a:bodyPr anchor="b">
            <a:normAutofit/>
          </a:bodyPr>
          <a:lstStyle>
            <a:lvl1pPr algn="l">
              <a:defRPr sz="4800" b="0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4626865"/>
            <a:ext cx="103632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975360" y="4599432"/>
            <a:ext cx="10464800" cy="1588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29568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73352"/>
            <a:ext cx="5384800" cy="471830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73352"/>
            <a:ext cx="5384800" cy="4718304"/>
          </a:xfrm>
        </p:spPr>
        <p:txBody>
          <a:bodyPr/>
          <a:lstStyle>
            <a:lvl1pPr marL="182880" marR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85000"/>
              <a:buFont typeface="Arial" pitchFamily="34" charset="0"/>
              <a:buChar char="•"/>
              <a:tabLst/>
              <a:defRPr sz="2800"/>
            </a:lvl1pPr>
            <a:lvl2pPr marL="457200" marR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85000"/>
              <a:buFont typeface="Arial" pitchFamily="34" charset="0"/>
              <a:buChar char="•"/>
              <a:tabLst/>
              <a:defRPr sz="2400"/>
            </a:lvl2pPr>
            <a:lvl3pPr marL="731520" marR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90000"/>
              <a:buFont typeface="Arial" pitchFamily="34" charset="0"/>
              <a:buChar char="•"/>
              <a:tabLst/>
              <a:defRPr sz="2000"/>
            </a:lvl3pPr>
            <a:lvl4pPr marL="1005840" marR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Tx/>
              <a:buFont typeface="Arial" pitchFamily="34" charset="0"/>
              <a:buChar char="•"/>
              <a:tabLst/>
              <a:defRPr sz="1800"/>
            </a:lvl4pPr>
            <a:lvl5pPr marL="1188720" marR="0" indent="-13716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100000"/>
              <a:buFont typeface="Arial" pitchFamily="34" charset="0"/>
              <a:buChar char="•"/>
              <a:tabLst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85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9293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457200" marR="0" lvl="1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85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9293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731520" marR="0" lvl="2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9293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005840" marR="0" lvl="3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29293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188720" marR="0" lvl="4" indent="-13716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9293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0169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sz="2000" b="0">
                <a:solidFill>
                  <a:srgbClr val="990000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38400"/>
            <a:ext cx="5242560" cy="395128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676400"/>
            <a:ext cx="5242560" cy="639762"/>
          </a:xfrm>
          <a:noFill/>
          <a:ln>
            <a:noFill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none"/>
        </p:style>
        <p:txBody>
          <a:bodyPr anchor="ctr">
            <a:normAutofit/>
          </a:bodyPr>
          <a:lstStyle>
            <a:lvl1pPr marL="0" indent="0" algn="ctr">
              <a:buNone/>
              <a:defRPr lang="en-US" sz="2000" b="0" kern="1200" dirty="0" smtClean="0">
                <a:solidFill>
                  <a:srgbClr val="990000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438400"/>
            <a:ext cx="5242560" cy="3951288"/>
          </a:xfrm>
        </p:spPr>
        <p:txBody>
          <a:bodyPr/>
          <a:lstStyle>
            <a:lvl1pPr marL="182880" marR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85000"/>
              <a:buFont typeface="Arial" pitchFamily="34" charset="0"/>
              <a:buChar char="•"/>
              <a:tabLst/>
              <a:defRPr sz="2400"/>
            </a:lvl1pPr>
            <a:lvl2pPr marL="457200" marR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85000"/>
              <a:buFont typeface="Arial" pitchFamily="34" charset="0"/>
              <a:buChar char="•"/>
              <a:tabLst/>
              <a:defRPr sz="2000"/>
            </a:lvl2pPr>
            <a:lvl3pPr marL="731520" marR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90000"/>
              <a:buFont typeface="Arial" pitchFamily="34" charset="0"/>
              <a:buChar char="•"/>
              <a:tabLst/>
              <a:defRPr sz="1800"/>
            </a:lvl3pPr>
            <a:lvl4pPr marL="1005840" marR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Tx/>
              <a:buFont typeface="Arial" pitchFamily="34" charset="0"/>
              <a:buChar char="•"/>
              <a:tabLst/>
              <a:defRPr sz="1600"/>
            </a:lvl4pPr>
            <a:lvl5pPr marL="1188720" marR="0" indent="-13716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100000"/>
              <a:buFont typeface="Arial" pitchFamily="34" charset="0"/>
              <a:buChar char="•"/>
              <a:tabLst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182880" marR="0" lvl="0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85000"/>
              <a:buFont typeface="Arial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>
                <a:ln>
                  <a:noFill/>
                </a:ln>
                <a:solidFill>
                  <a:srgbClr val="29293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Click to edit Master text styles</a:t>
            </a:r>
          </a:p>
          <a:p>
            <a:pPr marL="457200" marR="0" lvl="1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85000"/>
              <a:buFont typeface="Arial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29293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Second level</a:t>
            </a:r>
          </a:p>
          <a:p>
            <a:pPr marL="731520" marR="0" lvl="2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90000"/>
              <a:buFont typeface="Arial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29293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Third level</a:t>
            </a:r>
          </a:p>
          <a:p>
            <a:pPr marL="1005840" marR="0" lvl="3" indent="-18288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Tx/>
              <a:buFont typeface="Arial" pitchFamily="34" charset="0"/>
              <a:buChar char="•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29293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Fourth level</a:t>
            </a:r>
          </a:p>
          <a:p>
            <a:pPr marL="1188720" marR="0" lvl="4" indent="-13716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93A299"/>
              </a:buClr>
              <a:buSzPct val="100000"/>
              <a:buFont typeface="Arial" pitchFamily="34" charset="0"/>
              <a:buChar char="•"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292934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 rot="5400000">
            <a:off x="3741949" y="4045691"/>
            <a:ext cx="4709160" cy="1059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1955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2413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1366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080"/>
            <a:ext cx="2852928" cy="1261872"/>
          </a:xfrm>
        </p:spPr>
        <p:txBody>
          <a:bodyPr anchor="b">
            <a:no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62400" y="792080"/>
            <a:ext cx="7620000" cy="5577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2130553"/>
            <a:ext cx="2852928" cy="4243615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rot="5400000">
            <a:off x="912152" y="3579942"/>
            <a:ext cx="5577840" cy="2117"/>
          </a:xfrm>
          <a:prstGeom prst="line">
            <a:avLst/>
          </a:prstGeom>
          <a:ln w="19050">
            <a:solidFill>
              <a:srgbClr val="8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91003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50312-B108-404A-B8EA-03C306C3B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BEE507-8C8C-47B6-AE3F-04C9B3FF3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A7311B-ABA2-42A7-9038-3FBCB5AA8D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6A4CE7-0CBD-4CB0-8D79-CC44F7FD7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D2A5B-B3B7-4D4E-8B43-CE414B275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78535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92480"/>
            <a:ext cx="2856907" cy="1264920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99000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11480" y="838201"/>
            <a:ext cx="7872520" cy="5500456"/>
          </a:xfrm>
          <a:solidFill>
            <a:schemeClr val="bg2"/>
          </a:solidFill>
          <a:ln w="76200">
            <a:solidFill>
              <a:srgbClr val="FFFFFF"/>
            </a:solidFill>
            <a:miter lim="800000"/>
          </a:ln>
          <a:effectLst>
            <a:outerShdw blurRad="50800" dist="12700" dir="5400000" algn="t" rotWithShape="0">
              <a:prstClr val="black">
                <a:alpha val="59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133600"/>
            <a:ext cx="2852928" cy="42428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76117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27693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609600"/>
            <a:ext cx="2743200" cy="5867400"/>
          </a:xfrm>
        </p:spPr>
        <p:txBody>
          <a:bodyPr vert="eaVert"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609600"/>
            <a:ext cx="8026400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18288"/>
            <a:ext cx="5486400" cy="329184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266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09F2B-ED2C-4066-B9CC-80BB0CD75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C91AA-D4F1-46E3-A95A-5CED36FBAF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F8115B-CC73-4995-86A9-E598AC4E4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78CC2-17DE-459C-B41F-D36565FDC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3DEE99-91DB-4CBA-AE13-2AB9B05A5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1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E78D2-303C-48BB-B075-FCAF90B52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A0EEA2-DF2F-4C43-AA92-60639A7B08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D5AD1E-F261-4817-A9CB-2F4A674285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D96139-546C-459A-8778-40E631DCB0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8595EE-7BE9-47F2-B72B-BA3E44757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DAA631-9A65-46F4-8ACE-00557F27A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6657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4C79C-FD9A-48EC-B55F-1C5EB9FDF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34B1BF-AA93-4039-AE8B-8F68EED744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FDB39B-54D2-423E-A8BC-8FB55A6100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9044B3-580F-494B-B51F-F0345871E4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6FCC1E-123A-4FD1-AECA-5084543031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5E3EAD3-7EED-44EF-9D6E-1E8E03B95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3E4E62-F1A4-49F7-BB57-519EB9C844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E99BB33-56A7-4B00-BE12-3AF0EECCB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19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D82D2-E94F-4233-946A-04C505646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BB360F-DAB2-40A9-B256-43DC6F200F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B4BF94-7B16-4BE4-9A57-FCDF88BE0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44B59A-ECEC-43D9-B858-FF7F8B071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9455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5D7B21-3347-4A96-A559-FEA7BD282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A9CF96-CBE6-465C-AAD7-40730565FB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F48691-EC3C-4B46-AE87-8F82A1C44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1537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171785-1A35-40A8-B655-55CF5F09BD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EF5F04-8E0D-498E-9685-474D6BA9B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52494A-0B8E-4B9E-A25C-46A650522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378B80-E42A-4361-BFFE-AFAA0C0AE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0645DD-978E-4D64-AB2D-7EE842BCE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188103-0658-459B-9D23-B2180CF30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411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36F2B-ACC8-42E7-8A8D-B863BF20F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CA786F-3452-4F62-B7E0-FDFF58D39E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3A383B-74A3-4BA0-9007-F43998B022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3FFD86-5C36-43AD-8ACD-0849895E9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146D37-010B-40D1-AE90-25C1D6A67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170F7-1A66-4B67-92F3-088BF9EAA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260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7BBBE8-894C-4570-853C-E31DDE6058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E5967F-7492-4AE2-9E39-84EDC0048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FD5602-846D-435E-8652-248EE049C3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DSO528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F10DA8-9D26-4199-BB04-5D29B0C67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1DA08B-D921-4C56-90EA-6E24624D2D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757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18" r:id="rId1"/>
    <p:sldLayoutId id="2147483919" r:id="rId2"/>
    <p:sldLayoutId id="2147483920" r:id="rId3"/>
    <p:sldLayoutId id="2147483921" r:id="rId4"/>
    <p:sldLayoutId id="2147483922" r:id="rId5"/>
    <p:sldLayoutId id="2147483923" r:id="rId6"/>
    <p:sldLayoutId id="2147483924" r:id="rId7"/>
    <p:sldLayoutId id="2147483925" r:id="rId8"/>
    <p:sldLayoutId id="2147483926" r:id="rId9"/>
    <p:sldLayoutId id="2147483927" r:id="rId10"/>
    <p:sldLayoutId id="2147483928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36576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18288"/>
            <a:ext cx="3860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r>
              <a:rPr lang="en-US"/>
              <a:t>DSO528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60000" y="18288"/>
            <a:ext cx="14224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FFFFF"/>
                </a:solidFill>
              </a:defRPr>
            </a:lvl1pPr>
          </a:lstStyle>
          <a:p>
            <a:fld id="{1D73B0E4-6178-BC41-B99F-4921FB75C0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046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0" r:id="rId1"/>
    <p:sldLayoutId id="2147483931" r:id="rId2"/>
    <p:sldLayoutId id="2147483932" r:id="rId3"/>
    <p:sldLayoutId id="2147483933" r:id="rId4"/>
    <p:sldLayoutId id="2147483934" r:id="rId5"/>
    <p:sldLayoutId id="2147483935" r:id="rId6"/>
    <p:sldLayoutId id="2147483936" r:id="rId7"/>
    <p:sldLayoutId id="2147483937" r:id="rId8"/>
    <p:sldLayoutId id="2147483938" r:id="rId9"/>
    <p:sldLayoutId id="2147483939" r:id="rId10"/>
    <p:sldLayoutId id="2147483940" r:id="rId11"/>
  </p:sldLayoutIdLst>
  <p:hf hdr="0" ftr="0"/>
  <p:txStyles>
    <p:titleStyle>
      <a:lvl1pPr algn="l" defTabSz="914400" rtl="0" eaLnBrk="1" latinLnBrk="0" hangingPunct="1">
        <a:spcBef>
          <a:spcPct val="0"/>
        </a:spcBef>
        <a:buNone/>
        <a:defRPr sz="3600" kern="1200" spc="-100" baseline="0">
          <a:solidFill>
            <a:srgbClr val="990000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ottentomatoes.com/" TargetMode="Externa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sciencelab.wordpress.com/2013/12/12/clustering-with-k-means-in-python/" TargetMode="External"/><Relationship Id="rId2" Type="http://schemas.openxmlformats.org/officeDocument/2006/relationships/hyperlink" Target="http://alekseynp.com/viz/k-means.html" TargetMode="External"/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6CDF0-8FE8-47D1-B537-9332428914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53128" y="0"/>
            <a:ext cx="6935872" cy="1682656"/>
          </a:xfrm>
        </p:spPr>
        <p:txBody>
          <a:bodyPr>
            <a:normAutofit/>
          </a:bodyPr>
          <a:lstStyle/>
          <a:p>
            <a:pPr algn="r"/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DSO528 </a:t>
            </a: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Blended Data Business Analytics for Efficient Decisions </a:t>
            </a:r>
          </a:p>
        </p:txBody>
      </p:sp>
      <p:pic>
        <p:nvPicPr>
          <p:cNvPr id="4" name="Picture 3" descr="Abstract particle graph background">
            <a:extLst>
              <a:ext uri="{FF2B5EF4-FFF2-40B4-BE49-F238E27FC236}">
                <a16:creationId xmlns:a16="http://schemas.microsoft.com/office/drawing/2014/main" id="{411C9D18-37AB-4EC9-967E-29995ABF90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144" r="20026" b="-1"/>
          <a:stretch/>
        </p:blipFill>
        <p:spPr>
          <a:xfrm>
            <a:off x="-2573" y="10"/>
            <a:ext cx="4811317" cy="6857988"/>
          </a:xfrm>
          <a:custGeom>
            <a:avLst/>
            <a:gdLst/>
            <a:ahLst/>
            <a:cxnLst/>
            <a:rect l="l" t="t" r="r" b="b"/>
            <a:pathLst>
              <a:path w="4811317" h="6857998">
                <a:moveTo>
                  <a:pt x="0" y="0"/>
                </a:moveTo>
                <a:lnTo>
                  <a:pt x="4811317" y="0"/>
                </a:lnTo>
                <a:lnTo>
                  <a:pt x="2712446" y="6857998"/>
                </a:lnTo>
                <a:lnTo>
                  <a:pt x="0" y="6857998"/>
                </a:lnTo>
                <a:close/>
              </a:path>
            </a:pathLst>
          </a:cu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DFE68D-CB6E-4F18-8F31-709191EBEFE3}"/>
              </a:ext>
            </a:extLst>
          </p:cNvPr>
          <p:cNvSpPr txBox="1"/>
          <p:nvPr/>
        </p:nvSpPr>
        <p:spPr>
          <a:xfrm>
            <a:off x="6807416" y="5749425"/>
            <a:ext cx="5130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Feng Chen</a:t>
            </a:r>
          </a:p>
        </p:txBody>
      </p:sp>
      <p:pic>
        <p:nvPicPr>
          <p:cNvPr id="7" name="Picture 6" descr="A white background with black text&#10;&#10;Description automatically generated with low confidence">
            <a:extLst>
              <a:ext uri="{FF2B5EF4-FFF2-40B4-BE49-F238E27FC236}">
                <a16:creationId xmlns:a16="http://schemas.microsoft.com/office/drawing/2014/main" id="{E8D8C58A-49FA-4A62-9BD1-4B7DD9A77BF0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7097" y="5687290"/>
            <a:ext cx="3344888" cy="117071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5CE1AB2-AE4D-0A73-CF7E-807D615D78C7}"/>
              </a:ext>
            </a:extLst>
          </p:cNvPr>
          <p:cNvSpPr txBox="1"/>
          <p:nvPr/>
        </p:nvSpPr>
        <p:spPr>
          <a:xfrm>
            <a:off x="5766356" y="3238407"/>
            <a:ext cx="513021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Clustering Intro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684955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B3E44B-D288-6119-A236-4C575F890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1DB611-948A-5FD1-8A42-B3C71B47E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10</a:t>
            </a:fld>
            <a:endParaRPr lang="en-US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08E5510-7A53-AE12-0D00-BE2ADD111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0" y="2598219"/>
            <a:ext cx="8229600" cy="990600"/>
          </a:xfrm>
        </p:spPr>
        <p:txBody>
          <a:bodyPr/>
          <a:lstStyle/>
          <a:p>
            <a:r>
              <a:rPr lang="en-US" dirty="0"/>
              <a:t>Overview of clustering method</a:t>
            </a:r>
          </a:p>
        </p:txBody>
      </p:sp>
    </p:spTree>
    <p:extLst>
      <p:ext uri="{BB962C8B-B14F-4D97-AF65-F5344CB8AC3E}">
        <p14:creationId xmlns:p14="http://schemas.microsoft.com/office/powerpoint/2010/main" val="21293636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84A65-7F8F-EF4E-DC3A-4FBDC8C293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CF65C62-DC43-8270-6298-44EE652BA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11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D9BCCD5-0BA9-2806-74F8-B89AAAD1122D}"/>
              </a:ext>
            </a:extLst>
          </p:cNvPr>
          <p:cNvSpPr txBox="1">
            <a:spLocks/>
          </p:cNvSpPr>
          <p:nvPr/>
        </p:nvSpPr>
        <p:spPr>
          <a:xfrm>
            <a:off x="3112354" y="137717"/>
            <a:ext cx="82296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spc="-100" baseline="0">
                <a:solidFill>
                  <a:srgbClr val="99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Classification vs. Clustering</a:t>
            </a:r>
          </a:p>
        </p:txBody>
      </p:sp>
      <p:sp>
        <p:nvSpPr>
          <p:cNvPr id="7" name="Text Placeholder 7">
            <a:extLst>
              <a:ext uri="{FF2B5EF4-FFF2-40B4-BE49-F238E27FC236}">
                <a16:creationId xmlns:a16="http://schemas.microsoft.com/office/drawing/2014/main" id="{5A9F2ABC-DF96-F51C-1FB3-6B24EB810666}"/>
              </a:ext>
            </a:extLst>
          </p:cNvPr>
          <p:cNvSpPr txBox="1">
            <a:spLocks/>
          </p:cNvSpPr>
          <p:nvPr/>
        </p:nvSpPr>
        <p:spPr>
          <a:xfrm>
            <a:off x="432817" y="1098559"/>
            <a:ext cx="5126936" cy="63976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>
                <a:solidFill>
                  <a:schemeClr val="tx1"/>
                </a:solidFill>
              </a:rPr>
              <a:t>Classification</a:t>
            </a:r>
          </a:p>
        </p:txBody>
      </p:sp>
      <p:sp>
        <p:nvSpPr>
          <p:cNvPr id="8" name="Content Placeholder 8">
            <a:extLst>
              <a:ext uri="{FF2B5EF4-FFF2-40B4-BE49-F238E27FC236}">
                <a16:creationId xmlns:a16="http://schemas.microsoft.com/office/drawing/2014/main" id="{137B1D9B-3547-4018-DAF4-7468BC510B05}"/>
              </a:ext>
            </a:extLst>
          </p:cNvPr>
          <p:cNvSpPr txBox="1">
            <a:spLocks/>
          </p:cNvSpPr>
          <p:nvPr/>
        </p:nvSpPr>
        <p:spPr>
          <a:xfrm>
            <a:off x="367215" y="1829598"/>
            <a:ext cx="5413248" cy="4228192"/>
          </a:xfrm>
          <a:prstGeom prst="rect">
            <a:avLst/>
          </a:prstGeom>
        </p:spPr>
        <p:txBody>
          <a:bodyPr/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/>
              <a:t>Independent dependent variables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Number of classes known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Well-defined notion of accuracy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Predictive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B105A802-B859-E767-B248-F3A6F61E4AD8}"/>
              </a:ext>
            </a:extLst>
          </p:cNvPr>
          <p:cNvSpPr txBox="1">
            <a:spLocks/>
          </p:cNvSpPr>
          <p:nvPr/>
        </p:nvSpPr>
        <p:spPr>
          <a:xfrm>
            <a:off x="6697848" y="1096152"/>
            <a:ext cx="5126937" cy="639762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800" dirty="0">
                <a:solidFill>
                  <a:srgbClr val="292934"/>
                </a:solidFill>
              </a:rPr>
              <a:t>Clustering</a:t>
            </a:r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C0F87226-CDE8-4D9E-43FC-A4ACB9233D58}"/>
              </a:ext>
            </a:extLst>
          </p:cNvPr>
          <p:cNvSpPr txBox="1">
            <a:spLocks/>
          </p:cNvSpPr>
          <p:nvPr/>
        </p:nvSpPr>
        <p:spPr>
          <a:xfrm>
            <a:off x="6853396" y="2216612"/>
            <a:ext cx="5937504" cy="3639630"/>
          </a:xfrm>
          <a:prstGeom prst="rect">
            <a:avLst/>
          </a:prstGeom>
        </p:spPr>
        <p:txBody>
          <a:bodyPr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800" dirty="0"/>
              <a:t>Independent variables only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Number of clusters unknown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No notion of “accuracy”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123E762-9129-B7A6-CD31-6F472F0095A9}"/>
              </a:ext>
            </a:extLst>
          </p:cNvPr>
          <p:cNvSpPr/>
          <p:nvPr/>
        </p:nvSpPr>
        <p:spPr>
          <a:xfrm>
            <a:off x="7801463" y="2790798"/>
            <a:ext cx="2303862" cy="775953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X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79F5D25-0410-4DBF-C959-0DF286A234BC}"/>
              </a:ext>
            </a:extLst>
          </p:cNvPr>
          <p:cNvSpPr/>
          <p:nvPr/>
        </p:nvSpPr>
        <p:spPr>
          <a:xfrm>
            <a:off x="1053520" y="2708306"/>
            <a:ext cx="1680549" cy="57572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X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31C46BE-2E23-5203-07B0-20E4BBD75E41}"/>
              </a:ext>
            </a:extLst>
          </p:cNvPr>
          <p:cNvSpPr/>
          <p:nvPr/>
        </p:nvSpPr>
        <p:spPr>
          <a:xfrm>
            <a:off x="3420373" y="2708306"/>
            <a:ext cx="586306" cy="57572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Y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5E3D6E90-5F8B-7DA8-14BC-88C4394EA4BD}"/>
              </a:ext>
            </a:extLst>
          </p:cNvPr>
          <p:cNvSpPr txBox="1">
            <a:spLocks/>
          </p:cNvSpPr>
          <p:nvPr/>
        </p:nvSpPr>
        <p:spPr>
          <a:xfrm>
            <a:off x="899087" y="5980177"/>
            <a:ext cx="3343730" cy="68641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000" b="0" kern="1200">
                <a:solidFill>
                  <a:srgbClr val="990000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0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None/>
              <a:defRPr sz="18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i="1" dirty="0">
                <a:solidFill>
                  <a:schemeClr val="tx1"/>
                </a:solidFill>
              </a:rPr>
              <a:t>Supervised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6B8382E6-668D-7A12-0B08-7B073D557E52}"/>
              </a:ext>
            </a:extLst>
          </p:cNvPr>
          <p:cNvSpPr txBox="1">
            <a:spLocks/>
          </p:cNvSpPr>
          <p:nvPr/>
        </p:nvSpPr>
        <p:spPr>
          <a:xfrm>
            <a:off x="7227154" y="5977770"/>
            <a:ext cx="3741041" cy="62882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000" b="0" kern="1200">
                <a:solidFill>
                  <a:srgbClr val="990000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None/>
              <a:defRPr sz="20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None/>
              <a:defRPr sz="18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None/>
              <a:defRPr sz="1600" b="1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None/>
              <a:defRPr sz="1600" b="1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i="1" dirty="0">
                <a:solidFill>
                  <a:schemeClr val="tx1"/>
                </a:solidFill>
              </a:rPr>
              <a:t>Unsupervised</a:t>
            </a:r>
          </a:p>
        </p:txBody>
      </p:sp>
    </p:spTree>
    <p:extLst>
      <p:ext uri="{BB962C8B-B14F-4D97-AF65-F5344CB8AC3E}">
        <p14:creationId xmlns:p14="http://schemas.microsoft.com/office/powerpoint/2010/main" val="2218012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687E5-9608-0AAD-1B5F-EC44F59B4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7AFD76-B04D-94E4-DDD9-0EE5AAE3E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12</a:t>
            </a:fld>
            <a:endParaRPr lang="en-US"/>
          </a:p>
        </p:txBody>
      </p:sp>
      <p:sp>
        <p:nvSpPr>
          <p:cNvPr id="6" name="TextBox 4">
            <a:extLst>
              <a:ext uri="{FF2B5EF4-FFF2-40B4-BE49-F238E27FC236}">
                <a16:creationId xmlns:a16="http://schemas.microsoft.com/office/drawing/2014/main" id="{2A801C0F-130B-A8BC-9636-D792FE8C68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433164"/>
            <a:ext cx="10972800" cy="64248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en-US" sz="4000" dirty="0">
                <a:solidFill>
                  <a:srgbClr val="FF0000"/>
                </a:solidFill>
                <a:latin typeface="Times" charset="0"/>
              </a:rPr>
              <a:t> The basic steps involved in cluster analysis:</a:t>
            </a:r>
          </a:p>
          <a:p>
            <a:pPr>
              <a:spcBef>
                <a:spcPct val="0"/>
              </a:spcBef>
              <a:buFont typeface="Wingdings" charset="2"/>
              <a:buChar char="Ø"/>
            </a:pPr>
            <a:endParaRPr lang="en-US" altLang="en-US" sz="1600" dirty="0">
              <a:latin typeface="Times" charset="0"/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altLang="en-US" sz="2800" dirty="0">
                <a:latin typeface="Times" charset="0"/>
              </a:rPr>
              <a:t>Formulate the problem</a:t>
            </a:r>
            <a:br>
              <a:rPr lang="en-US" altLang="en-US" sz="2800" dirty="0">
                <a:latin typeface="Times" charset="0"/>
              </a:rPr>
            </a:br>
            <a:r>
              <a:rPr lang="en-US" altLang="en-US" sz="2800" dirty="0">
                <a:latin typeface="Times" charset="0"/>
              </a:rPr>
              <a:t>Select the attributes(variables) that you wish to use as the basis for similarity measurement.  Or the “by what” attributes the similarity measure. </a:t>
            </a:r>
            <a:endParaRPr lang="en-US" altLang="en-US" sz="2800" dirty="0">
              <a:solidFill>
                <a:schemeClr val="tx2">
                  <a:lumMod val="50000"/>
                </a:schemeClr>
              </a:solidFill>
              <a:latin typeface="Times" charset="0"/>
            </a:endParaRPr>
          </a:p>
          <a:p>
            <a:pPr marL="290513" indent="-290513"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endParaRPr lang="en-US" altLang="en-US" sz="1200" dirty="0">
              <a:latin typeface="Times" charset="0"/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altLang="en-US" sz="2800" dirty="0">
                <a:latin typeface="Times" charset="0"/>
              </a:rPr>
              <a:t>Apply the clustering procedure. </a:t>
            </a:r>
            <a:r>
              <a:rPr lang="en-US" altLang="en-US" sz="2800" dirty="0">
                <a:solidFill>
                  <a:schemeClr val="tx2">
                    <a:lumMod val="50000"/>
                  </a:schemeClr>
                </a:solidFill>
                <a:latin typeface="Times" charset="0"/>
              </a:rPr>
              <a:t>(</a:t>
            </a:r>
            <a:r>
              <a:rPr lang="en-US" altLang="en-US" sz="2800" dirty="0" err="1">
                <a:solidFill>
                  <a:schemeClr val="tx2">
                    <a:lumMod val="50000"/>
                  </a:schemeClr>
                </a:solidFill>
                <a:latin typeface="Times" charset="0"/>
              </a:rPr>
              <a:t>Kmeans</a:t>
            </a:r>
            <a:r>
              <a:rPr lang="en-US" altLang="en-US" sz="2800" dirty="0">
                <a:solidFill>
                  <a:schemeClr val="tx2">
                    <a:lumMod val="50000"/>
                  </a:schemeClr>
                </a:solidFill>
                <a:latin typeface="Times" charset="0"/>
              </a:rPr>
              <a:t> for this course)</a:t>
            </a:r>
            <a:endParaRPr lang="en-US" altLang="en-US" sz="1050" dirty="0">
              <a:latin typeface="Times" charset="0"/>
            </a:endParaRPr>
          </a:p>
          <a:p>
            <a:pPr marL="457200" indent="-457200"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altLang="en-US" sz="2800" dirty="0">
                <a:latin typeface="Times" charset="0"/>
              </a:rPr>
              <a:t>Decide on the number of clusters. </a:t>
            </a:r>
          </a:p>
          <a:p>
            <a:pPr marL="290513" indent="-290513">
              <a:spcBef>
                <a:spcPct val="0"/>
              </a:spcBef>
              <a:spcAft>
                <a:spcPts val="600"/>
              </a:spcAft>
              <a:buFont typeface="+mj-lt"/>
              <a:buAutoNum type="arabicPeriod"/>
            </a:pPr>
            <a:endParaRPr lang="en-US" altLang="en-US" sz="1100" dirty="0">
              <a:latin typeface="Times" charset="0"/>
            </a:endParaRPr>
          </a:p>
          <a:p>
            <a:pPr marL="457200" indent="-457200">
              <a:spcBef>
                <a:spcPct val="0"/>
              </a:spcBef>
              <a:buFont typeface="+mj-lt"/>
              <a:buAutoNum type="arabicPeriod"/>
            </a:pPr>
            <a:r>
              <a:rPr lang="en-US" altLang="en-US" sz="2800" dirty="0">
                <a:latin typeface="Times" charset="0"/>
              </a:rPr>
              <a:t>Map and interpret clusters—</a:t>
            </a:r>
          </a:p>
          <a:p>
            <a:pPr marL="1200150" lvl="1" indent="-457200">
              <a:spcBef>
                <a:spcPct val="0"/>
              </a:spcBef>
              <a:buFont typeface="+mj-lt"/>
              <a:buAutoNum type="arabicParenR"/>
            </a:pPr>
            <a:r>
              <a:rPr lang="en-US" altLang="en-US" sz="2400" dirty="0">
                <a:latin typeface="Times" charset="0"/>
              </a:rPr>
              <a:t>Draw conclusions</a:t>
            </a:r>
          </a:p>
          <a:p>
            <a:pPr marL="1200150" lvl="1" indent="-457200">
              <a:spcBef>
                <a:spcPct val="0"/>
              </a:spcBef>
              <a:buFont typeface="+mj-lt"/>
              <a:buAutoNum type="arabicParenR"/>
            </a:pPr>
            <a:r>
              <a:rPr lang="en-US" altLang="en-US" sz="2400" dirty="0">
                <a:latin typeface="Times" charset="0"/>
              </a:rPr>
              <a:t>Illustrative techniques like Graphs are useful.  </a:t>
            </a:r>
          </a:p>
          <a:p>
            <a:pPr marL="1200150" lvl="1" indent="-457200">
              <a:spcBef>
                <a:spcPct val="0"/>
              </a:spcBef>
              <a:buFont typeface="+mj-lt"/>
              <a:buAutoNum type="arabicParenR"/>
            </a:pPr>
            <a:r>
              <a:rPr lang="en-US" altLang="en-US" sz="2400" dirty="0">
                <a:latin typeface="Times" charset="0"/>
              </a:rPr>
              <a:t>How to apply the clusters result varies from one case to another. It heavily depends on the business context. </a:t>
            </a:r>
          </a:p>
        </p:txBody>
      </p:sp>
    </p:spTree>
    <p:extLst>
      <p:ext uri="{BB962C8B-B14F-4D97-AF65-F5344CB8AC3E}">
        <p14:creationId xmlns:p14="http://schemas.microsoft.com/office/powerpoint/2010/main" val="11501846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4737F8-1DE5-8B94-24BF-A0A8C72E0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B69D16-D771-F87B-40D8-394E88D0E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13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2343222-365A-16A1-F2EE-76E63A5F8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600" y="399288"/>
            <a:ext cx="8229600" cy="990600"/>
          </a:xfrm>
        </p:spPr>
        <p:txBody>
          <a:bodyPr/>
          <a:lstStyle/>
          <a:p>
            <a:r>
              <a:rPr lang="en-US" dirty="0"/>
              <a:t>Case study: clustering movies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D2B83E5D-46EE-A345-BD67-C659F374AF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3968" y="1316736"/>
            <a:ext cx="9857232" cy="5541264"/>
          </a:xfrm>
        </p:spPr>
        <p:txBody>
          <a:bodyPr>
            <a:normAutofit fontScale="92500"/>
          </a:bodyPr>
          <a:lstStyle/>
          <a:p>
            <a:pPr marL="579438" indent="-579438">
              <a:lnSpc>
                <a:spcPct val="17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Subset of data from </a:t>
            </a:r>
            <a:r>
              <a:rPr lang="en-US" sz="2800" dirty="0" err="1"/>
              <a:t>movielens.org</a:t>
            </a:r>
            <a:endParaRPr lang="en-US" sz="2800" dirty="0"/>
          </a:p>
          <a:p>
            <a:pPr marL="853758" lvl="2" indent="-579438">
              <a:lnSpc>
                <a:spcPct val="170000"/>
              </a:lnSpc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Open “</a:t>
            </a:r>
            <a:r>
              <a:rPr lang="en-US" sz="2400" dirty="0" err="1"/>
              <a:t>movies.csv</a:t>
            </a:r>
            <a:r>
              <a:rPr lang="en-US" sz="2400" dirty="0"/>
              <a:t>” from Brightspace</a:t>
            </a:r>
            <a:br>
              <a:rPr lang="en-US" sz="2400" dirty="0"/>
            </a:br>
            <a:endParaRPr lang="en-US" sz="2000" dirty="0"/>
          </a:p>
          <a:p>
            <a:pPr marL="579438" indent="-579438">
              <a:lnSpc>
                <a:spcPct val="17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Each movie in the database is categorized as belonging to 19 different genres</a:t>
            </a:r>
          </a:p>
          <a:p>
            <a:pPr marL="853758" lvl="2" indent="-579438">
              <a:lnSpc>
                <a:spcPct val="170000"/>
              </a:lnSpc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Action, Comedy, Adventure, Thriller, War, etc.</a:t>
            </a:r>
          </a:p>
          <a:p>
            <a:pPr marL="853758" lvl="2" indent="-579438">
              <a:lnSpc>
                <a:spcPct val="170000"/>
              </a:lnSpc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A movie might belong to multiple genres</a:t>
            </a:r>
          </a:p>
          <a:p>
            <a:pPr marL="853758" lvl="2" indent="-579438">
              <a:lnSpc>
                <a:spcPct val="170000"/>
              </a:lnSpc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Value 1 indicates that the movie belongs to the genre and 0 otherwise</a:t>
            </a:r>
            <a:endParaRPr lang="en-US" sz="2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4AC95F-364D-3C07-2B19-5DAA8CF6A7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5200" y="1017708"/>
            <a:ext cx="2002118" cy="146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2929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15CB51-B123-7F54-2A8C-C82EDB8D2E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A6BC0B-7E32-461D-FB35-8D36E0854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14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594D821-4978-C61D-7FA4-5A6424AB9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n-US" sz="4000" dirty="0"/>
              <a:t>Measuring the right features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1391B8D-E089-B88F-5F08-B8E8FDBBC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11320272" cy="4876800"/>
          </a:xfrm>
        </p:spPr>
        <p:txBody>
          <a:bodyPr>
            <a:noAutofit/>
          </a:bodyPr>
          <a:lstStyle/>
          <a:p>
            <a:pPr marL="688975" indent="-508000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Of course, there is a ton of other publicly available data about movies</a:t>
            </a:r>
          </a:p>
          <a:p>
            <a:pPr marL="963295" lvl="2" indent="-508000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We could add lots of different features to cluster upon</a:t>
            </a:r>
          </a:p>
          <a:p>
            <a:pPr marL="688975" lvl="1" indent="-508000">
              <a:buClr>
                <a:srgbClr val="C00000"/>
              </a:buClr>
              <a:buFont typeface="Wingdings" pitchFamily="2" charset="2"/>
              <a:buChar char="Ø"/>
            </a:pPr>
            <a:endParaRPr lang="en-US" sz="2400" dirty="0"/>
          </a:p>
          <a:p>
            <a:pPr marL="688975" indent="-508000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Do you think including the following features will improve our clustering?</a:t>
            </a:r>
          </a:p>
          <a:p>
            <a:pPr marL="979488" lvl="2" indent="-52546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Number of letters in the title</a:t>
            </a:r>
          </a:p>
          <a:p>
            <a:pPr marL="979488" lvl="2" indent="-52546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% of people surveyed that liked the movie?</a:t>
            </a:r>
          </a:p>
          <a:p>
            <a:pPr marL="979488" lvl="2" indent="-52546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Current </a:t>
            </a:r>
            <a:r>
              <a:rPr lang="en-US" sz="2000" dirty="0">
                <a:hlinkClick r:id="rId2"/>
              </a:rPr>
              <a:t>Rotten Tomatoes</a:t>
            </a:r>
            <a:r>
              <a:rPr lang="en-US" sz="2000" dirty="0"/>
              <a:t> rating?</a:t>
            </a:r>
          </a:p>
          <a:p>
            <a:pPr marL="979488" lvl="2" indent="-52546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How many stars the user gave it on Netflix</a:t>
            </a:r>
          </a:p>
          <a:p>
            <a:pPr marL="979488" lvl="2" indent="-52546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Name of the director?</a:t>
            </a:r>
          </a:p>
          <a:p>
            <a:pPr lv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91010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0992F-2FA0-1C16-13AA-38662C878C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DB667D-A69F-ED30-FA8E-1D651C04C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15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2D1236B-6082-C9D7-004E-AEBAABB58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n-US" dirty="0"/>
              <a:t>Measuring the right features (continued)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095573D-8137-E61D-3667-007C83186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10442448" cy="4876800"/>
          </a:xfrm>
        </p:spPr>
        <p:txBody>
          <a:bodyPr>
            <a:normAutofit/>
          </a:bodyPr>
          <a:lstStyle/>
          <a:p>
            <a:pPr marL="635000" indent="-635000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Good features</a:t>
            </a:r>
          </a:p>
          <a:p>
            <a:pPr marL="909320" lvl="2" indent="-635000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200" dirty="0"/>
              <a:t>Intuitively correlate with the genres</a:t>
            </a:r>
          </a:p>
          <a:p>
            <a:pPr marL="909320" lvl="2" indent="-635000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200" dirty="0"/>
              <a:t>Are numeric</a:t>
            </a:r>
          </a:p>
          <a:p>
            <a:pPr marL="909320" lvl="2" indent="-635000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200" dirty="0"/>
              <a:t>Are cheap to measure/obtain</a:t>
            </a:r>
          </a:p>
          <a:p>
            <a:pPr marL="909320" lvl="2" indent="-635000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200" dirty="0"/>
              <a:t>Are likely to be stable</a:t>
            </a:r>
          </a:p>
          <a:p>
            <a:pPr marL="909320" lvl="2" indent="-635000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200" dirty="0"/>
              <a:t>Are USEFUL for the business application</a:t>
            </a:r>
          </a:p>
          <a:p>
            <a:pPr marL="635000" lvl="1" indent="-635000">
              <a:buClr>
                <a:srgbClr val="C00000"/>
              </a:buClr>
              <a:buFont typeface="Wingdings" pitchFamily="2" charset="2"/>
              <a:buChar char="Ø"/>
            </a:pPr>
            <a:endParaRPr lang="en-US" sz="2400" dirty="0"/>
          </a:p>
          <a:p>
            <a:pPr marL="635000" indent="-635000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Finding good features is usually the most important task in a clustering application</a:t>
            </a:r>
          </a:p>
          <a:p>
            <a:pPr marL="909320" lvl="2" indent="-635000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200" dirty="0"/>
              <a:t>We will use the genre labels and the year released only</a:t>
            </a:r>
          </a:p>
        </p:txBody>
      </p:sp>
    </p:spTree>
    <p:extLst>
      <p:ext uri="{BB962C8B-B14F-4D97-AF65-F5344CB8AC3E}">
        <p14:creationId xmlns:p14="http://schemas.microsoft.com/office/powerpoint/2010/main" val="8268196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7FACF82-8DFC-319E-3788-6CDA5BB38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</p:spPr>
        <p:txBody>
          <a:bodyPr anchor="ctr">
            <a:normAutofit/>
          </a:bodyPr>
          <a:lstStyle/>
          <a:p>
            <a:r>
              <a:rPr lang="en-US"/>
              <a:t>How do we define most “similar”?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2D4282A-8639-371B-CDF5-0D614BA47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488" y="1673352"/>
            <a:ext cx="11106912" cy="4718304"/>
          </a:xfrm>
        </p:spPr>
        <p:txBody>
          <a:bodyPr>
            <a:normAutofit/>
          </a:bodyPr>
          <a:lstStyle/>
          <a:p>
            <a:pPr marL="579438" indent="-579438">
              <a:buClr>
                <a:srgbClr val="C00000"/>
              </a:buClr>
              <a:buFont typeface="Wingdings" pitchFamily="2" charset="2"/>
              <a:buChar char="Ø"/>
            </a:pPr>
            <a:r>
              <a:rPr lang="en-US" dirty="0">
                <a:solidFill>
                  <a:srgbClr val="292934"/>
                </a:solidFill>
              </a:rPr>
              <a:t>For two data points, we can compute the distance between them</a:t>
            </a:r>
          </a:p>
          <a:p>
            <a:pPr marL="853758" lvl="2" indent="-579438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800" dirty="0">
                <a:solidFill>
                  <a:srgbClr val="292934"/>
                </a:solidFill>
              </a:rPr>
              <a:t>Closer points are more similar</a:t>
            </a:r>
          </a:p>
          <a:p>
            <a:pPr marL="579438" lvl="1" indent="-579438">
              <a:buClr>
                <a:srgbClr val="C00000"/>
              </a:buClr>
              <a:buFont typeface="Wingdings" pitchFamily="2" charset="2"/>
              <a:buChar char="Ø"/>
            </a:pPr>
            <a:endParaRPr lang="en-US" sz="2800" dirty="0">
              <a:solidFill>
                <a:srgbClr val="292934"/>
              </a:solidFill>
            </a:endParaRPr>
          </a:p>
          <a:p>
            <a:pPr marL="579438" indent="-579438">
              <a:buClr>
                <a:srgbClr val="C00000"/>
              </a:buClr>
              <a:buFont typeface="Wingdings" pitchFamily="2" charset="2"/>
              <a:buChar char="Ø"/>
            </a:pPr>
            <a:endParaRPr lang="en-US" dirty="0">
              <a:solidFill>
                <a:srgbClr val="292934"/>
              </a:solidFill>
            </a:endParaRPr>
          </a:p>
          <a:p>
            <a:pPr marL="579438" lvl="1" indent="-579438">
              <a:buClr>
                <a:srgbClr val="C00000"/>
              </a:buClr>
              <a:buFont typeface="Wingdings" pitchFamily="2" charset="2"/>
              <a:buChar char="Ø"/>
            </a:pPr>
            <a:endParaRPr lang="en-US" sz="2800" dirty="0">
              <a:solidFill>
                <a:srgbClr val="292934"/>
              </a:solidFill>
            </a:endParaRPr>
          </a:p>
          <a:p>
            <a:pPr marL="579438" indent="-579438">
              <a:buClr>
                <a:srgbClr val="C00000"/>
              </a:buClr>
              <a:buFont typeface="Wingdings" pitchFamily="2" charset="2"/>
              <a:buChar char="Ø"/>
            </a:pPr>
            <a:r>
              <a:rPr lang="en-US" dirty="0">
                <a:solidFill>
                  <a:srgbClr val="292934"/>
                </a:solidFill>
              </a:rPr>
              <a:t>Which is more similar to </a:t>
            </a:r>
            <a:r>
              <a:rPr lang="en-US" i="1" dirty="0">
                <a:solidFill>
                  <a:srgbClr val="292934"/>
                </a:solidFill>
              </a:rPr>
              <a:t>Toy Story?</a:t>
            </a:r>
            <a:r>
              <a:rPr lang="en-US" dirty="0">
                <a:solidFill>
                  <a:srgbClr val="292934"/>
                </a:solidFill>
              </a:rPr>
              <a:t>  </a:t>
            </a:r>
            <a:r>
              <a:rPr lang="en-US" i="1" dirty="0">
                <a:solidFill>
                  <a:srgbClr val="292934"/>
                </a:solidFill>
              </a:rPr>
              <a:t>Snow White and Seven Dwarfs</a:t>
            </a:r>
            <a:r>
              <a:rPr lang="en-US" dirty="0">
                <a:solidFill>
                  <a:srgbClr val="292934"/>
                </a:solidFill>
              </a:rPr>
              <a:t> or </a:t>
            </a:r>
            <a:r>
              <a:rPr lang="en-US" i="1" dirty="0">
                <a:solidFill>
                  <a:srgbClr val="292934"/>
                </a:solidFill>
              </a:rPr>
              <a:t>Seven</a:t>
            </a:r>
            <a:r>
              <a:rPr lang="en-US" dirty="0">
                <a:solidFill>
                  <a:srgbClr val="292934"/>
                </a:solidFill>
              </a:rPr>
              <a:t>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044BE3-42D8-B1F9-2BCF-81CB12AF03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18288"/>
            <a:ext cx="3860800" cy="32918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8AF962-CA58-46AB-4A2E-9A5E99710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0000" y="18288"/>
            <a:ext cx="1422400" cy="32918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D73B0E4-6178-BC41-B99F-4921FB75C09B}" type="slidenum">
              <a:rPr lang="en-US" smtClean="0"/>
              <a:pPr>
                <a:spcAft>
                  <a:spcPts val="600"/>
                </a:spcAft>
              </a:pPr>
              <a:t>16</a:t>
            </a:fld>
            <a:endParaRPr lang="en-US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99F3BC0-0B0E-1682-B44D-69C8DE02A2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5361635"/>
              </p:ext>
            </p:extLst>
          </p:nvPr>
        </p:nvGraphicFramePr>
        <p:xfrm>
          <a:off x="1761744" y="2777823"/>
          <a:ext cx="8058916" cy="1302353"/>
        </p:xfrm>
        <a:graphic>
          <a:graphicData uri="http://schemas.openxmlformats.org/drawingml/2006/table">
            <a:tbl>
              <a:tblPr/>
              <a:tblGrid>
                <a:gridCol w="1561066">
                  <a:extLst>
                    <a:ext uri="{9D8B030D-6E8A-4147-A177-3AD203B41FA5}">
                      <a16:colId xmlns:a16="http://schemas.microsoft.com/office/drawing/2014/main" val="2852748401"/>
                    </a:ext>
                  </a:extLst>
                </a:gridCol>
                <a:gridCol w="649785">
                  <a:extLst>
                    <a:ext uri="{9D8B030D-6E8A-4147-A177-3AD203B41FA5}">
                      <a16:colId xmlns:a16="http://schemas.microsoft.com/office/drawing/2014/main" val="11091123"/>
                    </a:ext>
                  </a:extLst>
                </a:gridCol>
                <a:gridCol w="649785">
                  <a:extLst>
                    <a:ext uri="{9D8B030D-6E8A-4147-A177-3AD203B41FA5}">
                      <a16:colId xmlns:a16="http://schemas.microsoft.com/office/drawing/2014/main" val="2988648194"/>
                    </a:ext>
                  </a:extLst>
                </a:gridCol>
                <a:gridCol w="649785">
                  <a:extLst>
                    <a:ext uri="{9D8B030D-6E8A-4147-A177-3AD203B41FA5}">
                      <a16:colId xmlns:a16="http://schemas.microsoft.com/office/drawing/2014/main" val="3607122799"/>
                    </a:ext>
                  </a:extLst>
                </a:gridCol>
                <a:gridCol w="649785">
                  <a:extLst>
                    <a:ext uri="{9D8B030D-6E8A-4147-A177-3AD203B41FA5}">
                      <a16:colId xmlns:a16="http://schemas.microsoft.com/office/drawing/2014/main" val="178403295"/>
                    </a:ext>
                  </a:extLst>
                </a:gridCol>
                <a:gridCol w="649785">
                  <a:extLst>
                    <a:ext uri="{9D8B030D-6E8A-4147-A177-3AD203B41FA5}">
                      <a16:colId xmlns:a16="http://schemas.microsoft.com/office/drawing/2014/main" val="4032994981"/>
                    </a:ext>
                  </a:extLst>
                </a:gridCol>
                <a:gridCol w="649785">
                  <a:extLst>
                    <a:ext uri="{9D8B030D-6E8A-4147-A177-3AD203B41FA5}">
                      <a16:colId xmlns:a16="http://schemas.microsoft.com/office/drawing/2014/main" val="3518826267"/>
                    </a:ext>
                  </a:extLst>
                </a:gridCol>
                <a:gridCol w="649785">
                  <a:extLst>
                    <a:ext uri="{9D8B030D-6E8A-4147-A177-3AD203B41FA5}">
                      <a16:colId xmlns:a16="http://schemas.microsoft.com/office/drawing/2014/main" val="2406950140"/>
                    </a:ext>
                  </a:extLst>
                </a:gridCol>
                <a:gridCol w="649785">
                  <a:extLst>
                    <a:ext uri="{9D8B030D-6E8A-4147-A177-3AD203B41FA5}">
                      <a16:colId xmlns:a16="http://schemas.microsoft.com/office/drawing/2014/main" val="2747697377"/>
                    </a:ext>
                  </a:extLst>
                </a:gridCol>
                <a:gridCol w="649785">
                  <a:extLst>
                    <a:ext uri="{9D8B030D-6E8A-4147-A177-3AD203B41FA5}">
                      <a16:colId xmlns:a16="http://schemas.microsoft.com/office/drawing/2014/main" val="2989947590"/>
                    </a:ext>
                  </a:extLst>
                </a:gridCol>
                <a:gridCol w="649785">
                  <a:extLst>
                    <a:ext uri="{9D8B030D-6E8A-4147-A177-3AD203B41FA5}">
                      <a16:colId xmlns:a16="http://schemas.microsoft.com/office/drawing/2014/main" val="2503725385"/>
                    </a:ext>
                  </a:extLst>
                </a:gridCol>
              </a:tblGrid>
              <a:tr h="450749"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Toy Story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0062871"/>
                  </a:ext>
                </a:extLst>
              </a:tr>
              <a:tr h="314587"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Seven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5043130"/>
                  </a:ext>
                </a:extLst>
              </a:tr>
              <a:tr h="450749"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Snow White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1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500" b="0" i="0" u="none" strike="noStrike" dirty="0">
                          <a:solidFill>
                            <a:srgbClr val="000000"/>
                          </a:solidFill>
                          <a:effectLst/>
                          <a:latin typeface="Aptos Narrow" panose="020B0004020202020204" pitchFamily="34" charset="0"/>
                        </a:rPr>
                        <a:t>0</a:t>
                      </a:r>
                      <a:endParaRPr lang="en-US" sz="38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9855" marR="19855" marT="1985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904598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B14562C6-0AE8-1B94-A3ED-47BB9AD9FB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472" y="4890500"/>
            <a:ext cx="2228882" cy="17385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3BF3A3-04DE-CB77-5F02-19D09B302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33269" y="4890500"/>
            <a:ext cx="1256223" cy="183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4615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7B44E-6FDE-4E01-9157-EC6AAB1076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DE38DAA-BADB-AB3F-DAF2-A709A2B258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5488" y="1673352"/>
            <a:ext cx="11106912" cy="4718304"/>
          </a:xfrm>
        </p:spPr>
        <p:txBody>
          <a:bodyPr>
            <a:normAutofit/>
          </a:bodyPr>
          <a:lstStyle/>
          <a:p>
            <a:pPr marL="579438" indent="-579438">
              <a:buClr>
                <a:srgbClr val="C00000"/>
              </a:buClr>
              <a:buFont typeface="Wingdings" pitchFamily="2" charset="2"/>
              <a:buChar char="Ø"/>
            </a:pPr>
            <a:r>
              <a:rPr lang="en-US" dirty="0"/>
              <a:t>Suppose we use “Year released” as a feature in our clustering</a:t>
            </a:r>
            <a:endParaRPr lang="en-US" sz="2800" dirty="0">
              <a:solidFill>
                <a:srgbClr val="292934"/>
              </a:solidFill>
            </a:endParaRPr>
          </a:p>
          <a:p>
            <a:pPr marL="579438" indent="-579438">
              <a:buClr>
                <a:srgbClr val="C00000"/>
              </a:buClr>
              <a:buFont typeface="Wingdings" pitchFamily="2" charset="2"/>
              <a:buChar char="Ø"/>
            </a:pPr>
            <a:endParaRPr lang="en-US" dirty="0">
              <a:solidFill>
                <a:srgbClr val="292934"/>
              </a:solidFill>
            </a:endParaRPr>
          </a:p>
          <a:p>
            <a:pPr marL="579438" lvl="1" indent="-579438">
              <a:buClr>
                <a:srgbClr val="C00000"/>
              </a:buClr>
              <a:buFont typeface="Wingdings" pitchFamily="2" charset="2"/>
              <a:buChar char="Ø"/>
            </a:pPr>
            <a:endParaRPr lang="en-US" sz="2800" dirty="0">
              <a:solidFill>
                <a:srgbClr val="292934"/>
              </a:solidFill>
            </a:endParaRPr>
          </a:p>
          <a:p>
            <a:pPr marL="579438" indent="-579438">
              <a:buClr>
                <a:srgbClr val="C00000"/>
              </a:buClr>
              <a:buFont typeface="Wingdings" pitchFamily="2" charset="2"/>
              <a:buChar char="Ø"/>
            </a:pPr>
            <a:r>
              <a:rPr lang="en-US" dirty="0"/>
              <a:t>Which is closer to Toy Story (1995)?  Snow White (1937) or Seven (1995)?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3AB5DF-ECD8-A0DE-945B-8348FC73BBE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18288"/>
            <a:ext cx="3860800" cy="32918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7CE06C-7C09-D4A6-7D15-7D00F500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0000" y="18288"/>
            <a:ext cx="1422400" cy="32918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D73B0E4-6178-BC41-B99F-4921FB75C09B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7BCDC5A4-25AC-A3FD-4622-E5C869A115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1664" y="4242816"/>
            <a:ext cx="2668954" cy="208178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BD3C4B8-8E59-6EB3-AE57-B1589A550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8361" y="3822192"/>
            <a:ext cx="1717519" cy="250240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4002CB13-D1EC-860E-606F-0AAADA7A0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n-US" dirty="0"/>
              <a:t>Including year</a:t>
            </a:r>
          </a:p>
        </p:txBody>
      </p:sp>
    </p:spTree>
    <p:extLst>
      <p:ext uri="{BB962C8B-B14F-4D97-AF65-F5344CB8AC3E}">
        <p14:creationId xmlns:p14="http://schemas.microsoft.com/office/powerpoint/2010/main" val="2025949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C044B8-31F2-C900-3D8A-56C047646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4BA6F-A255-7621-08E0-18E240CE7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9055C4CE-492E-7747-DC06-6F83A3DFE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168" y="594360"/>
            <a:ext cx="8229600" cy="742950"/>
          </a:xfrm>
        </p:spPr>
        <p:txBody>
          <a:bodyPr>
            <a:normAutofit/>
          </a:bodyPr>
          <a:lstStyle/>
          <a:p>
            <a:r>
              <a:rPr lang="en-US" dirty="0"/>
              <a:t>Standardizing features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3258C4-21BB-6CFD-C3D1-D63CDCDA9DB2}"/>
              </a:ext>
            </a:extLst>
          </p:cNvPr>
          <p:cNvSpPr txBox="1"/>
          <p:nvPr/>
        </p:nvSpPr>
        <p:spPr>
          <a:xfrm>
            <a:off x="609600" y="1584198"/>
            <a:ext cx="9869424" cy="45858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25463" indent="-525463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If one feature takes values which are typically much larger than the others, it dominates the distance computation</a:t>
            </a:r>
          </a:p>
          <a:p>
            <a:pPr marL="982663" lvl="2" indent="-52546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We lose all information in the other features.</a:t>
            </a:r>
          </a:p>
          <a:p>
            <a:pPr marL="525463" lvl="1" indent="-525463">
              <a:buClr>
                <a:srgbClr val="C00000"/>
              </a:buClr>
              <a:buFont typeface="Wingdings" pitchFamily="2" charset="2"/>
              <a:buChar char="Ø"/>
            </a:pPr>
            <a:endParaRPr lang="en-US" sz="2800" dirty="0"/>
          </a:p>
          <a:p>
            <a:pPr marL="525463" indent="-525463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Better to standardize each feature first</a:t>
            </a:r>
          </a:p>
          <a:p>
            <a:pPr marL="982663" lvl="2" indent="-52546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Subtract the mean of the column from all entries, divide by standard dev.</a:t>
            </a:r>
          </a:p>
          <a:p>
            <a:pPr marL="982663" lvl="2" indent="-52546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Most software packages have function for this.</a:t>
            </a:r>
          </a:p>
          <a:p>
            <a:pPr>
              <a:buClr>
                <a:srgbClr val="C00000"/>
              </a:buClr>
            </a:pPr>
            <a:endParaRPr lang="en-US" sz="2800" dirty="0"/>
          </a:p>
          <a:p>
            <a:pPr marL="525463" indent="-525463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You should almost always standardize features before clustering unless you have a very good reason not to</a:t>
            </a:r>
          </a:p>
        </p:txBody>
      </p:sp>
    </p:spTree>
    <p:extLst>
      <p:ext uri="{BB962C8B-B14F-4D97-AF65-F5344CB8AC3E}">
        <p14:creationId xmlns:p14="http://schemas.microsoft.com/office/powerpoint/2010/main" val="19357539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800563-F06D-8A98-1620-56A9826D1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E6B6B-F370-16F5-096F-D204B38AD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19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F3DB6F7-D6BA-41C7-1EF9-CDE666767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600" y="452936"/>
            <a:ext cx="8229600" cy="990600"/>
          </a:xfrm>
        </p:spPr>
        <p:txBody>
          <a:bodyPr/>
          <a:lstStyle/>
          <a:p>
            <a:r>
              <a:rPr lang="en-US" dirty="0"/>
              <a:t>Techniques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671D0C6E-A36A-D893-151F-6EFF7E672A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5413" y="1358591"/>
            <a:ext cx="9893808" cy="4876800"/>
          </a:xfrm>
        </p:spPr>
        <p:txBody>
          <a:bodyPr>
            <a:normAutofit/>
          </a:bodyPr>
          <a:lstStyle/>
          <a:p>
            <a:pPr marL="635000" indent="-635000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400" dirty="0"/>
              <a:t>There are many types of clustering algorithms</a:t>
            </a:r>
          </a:p>
          <a:p>
            <a:pPr marL="909320" lvl="2" indent="-635000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1800" dirty="0"/>
              <a:t>Each algorithm also has different variants/toggles</a:t>
            </a:r>
          </a:p>
          <a:p>
            <a:pPr marL="635000" lvl="1" indent="-635000">
              <a:buClr>
                <a:srgbClr val="C00000"/>
              </a:buClr>
              <a:buFont typeface="Wingdings" pitchFamily="2" charset="2"/>
              <a:buChar char="Ø"/>
            </a:pPr>
            <a:endParaRPr lang="en-US" sz="2000" dirty="0"/>
          </a:p>
          <a:p>
            <a:pPr marL="635000" indent="-635000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400" dirty="0"/>
              <a:t>Below are two common methods. We will focus on K-Means.</a:t>
            </a:r>
          </a:p>
          <a:p>
            <a:endParaRPr lang="en-US" sz="2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3D7D48-83CC-FB7B-1593-109365C23A25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994"/>
          <a:stretch/>
        </p:blipFill>
        <p:spPr bwMode="auto">
          <a:xfrm>
            <a:off x="1392779" y="3856922"/>
            <a:ext cx="2979095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3A0C9AD-932D-9EF8-A752-E8B54A7D7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1554" y="3460900"/>
            <a:ext cx="3338663" cy="3592525"/>
          </a:xfrm>
          <a:prstGeom prst="rect">
            <a:avLst/>
          </a:prstGeom>
        </p:spPr>
      </p:pic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67962E79-7E65-1C1D-8ACF-7C5C7BA862EE}"/>
              </a:ext>
            </a:extLst>
          </p:cNvPr>
          <p:cNvSpPr txBox="1">
            <a:spLocks/>
          </p:cNvSpPr>
          <p:nvPr/>
        </p:nvSpPr>
        <p:spPr>
          <a:xfrm>
            <a:off x="1504835" y="3251192"/>
            <a:ext cx="2867039" cy="545799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b="1" u="sng" dirty="0">
                <a:solidFill>
                  <a:schemeClr val="tx1"/>
                </a:solidFill>
              </a:rPr>
              <a:t>Hierarchical Clustering</a:t>
            </a:r>
          </a:p>
        </p:txBody>
      </p:sp>
      <p:sp>
        <p:nvSpPr>
          <p:cNvPr id="14" name="Text Placeholder 7">
            <a:extLst>
              <a:ext uri="{FF2B5EF4-FFF2-40B4-BE49-F238E27FC236}">
                <a16:creationId xmlns:a16="http://schemas.microsoft.com/office/drawing/2014/main" id="{212AAA0D-C50A-B5A2-BBC0-2A2747EDC36C}"/>
              </a:ext>
            </a:extLst>
          </p:cNvPr>
          <p:cNvSpPr txBox="1">
            <a:spLocks/>
          </p:cNvSpPr>
          <p:nvPr/>
        </p:nvSpPr>
        <p:spPr>
          <a:xfrm>
            <a:off x="6581554" y="3188001"/>
            <a:ext cx="2867039" cy="545799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6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800" b="1" u="sng" dirty="0">
                <a:solidFill>
                  <a:schemeClr val="tx1"/>
                </a:solidFill>
              </a:rPr>
              <a:t>K-Means Clustering</a:t>
            </a:r>
          </a:p>
        </p:txBody>
      </p:sp>
    </p:spTree>
    <p:extLst>
      <p:ext uri="{BB962C8B-B14F-4D97-AF65-F5344CB8AC3E}">
        <p14:creationId xmlns:p14="http://schemas.microsoft.com/office/powerpoint/2010/main" val="31626794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902A92-6F9C-61DC-9886-C59B7B12C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28731B-2451-9E2D-0CC9-AF397352C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A1B8748-E3EF-9D19-EC86-696124775FE3}"/>
              </a:ext>
            </a:extLst>
          </p:cNvPr>
          <p:cNvSpPr txBox="1">
            <a:spLocks/>
          </p:cNvSpPr>
          <p:nvPr/>
        </p:nvSpPr>
        <p:spPr>
          <a:xfrm>
            <a:off x="762000" y="6858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spc="-100" baseline="0">
                <a:solidFill>
                  <a:srgbClr val="99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Learning Objectives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1FB4C6F-22B4-B3BF-3688-0DD5E6DAF1EA}"/>
              </a:ext>
            </a:extLst>
          </p:cNvPr>
          <p:cNvSpPr txBox="1">
            <a:spLocks/>
          </p:cNvSpPr>
          <p:nvPr/>
        </p:nvSpPr>
        <p:spPr>
          <a:xfrm>
            <a:off x="1451610" y="1706880"/>
            <a:ext cx="991743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4675" indent="-574675">
              <a:lnSpc>
                <a:spcPct val="150000"/>
              </a:lnSpc>
              <a:buClr>
                <a:srgbClr val="990000"/>
              </a:buClr>
              <a:buFont typeface="Wingdings" pitchFamily="2" charset="2"/>
              <a:buChar char="q"/>
            </a:pPr>
            <a:r>
              <a:rPr lang="en-US" sz="2400" dirty="0"/>
              <a:t>Articulate the difference between supervised learning and unsupervised learning.</a:t>
            </a:r>
          </a:p>
          <a:p>
            <a:pPr marL="574675" indent="-574675">
              <a:lnSpc>
                <a:spcPct val="150000"/>
              </a:lnSpc>
              <a:buClr>
                <a:srgbClr val="990000"/>
              </a:buClr>
              <a:buFont typeface="Wingdings" pitchFamily="2" charset="2"/>
              <a:buChar char="q"/>
            </a:pPr>
            <a:r>
              <a:rPr lang="en-US" sz="2400" dirty="0"/>
              <a:t>Identify the opportunities to apply clustering.</a:t>
            </a:r>
          </a:p>
          <a:p>
            <a:pPr marL="574675" indent="-574675">
              <a:lnSpc>
                <a:spcPct val="150000"/>
              </a:lnSpc>
              <a:buClr>
                <a:srgbClr val="990000"/>
              </a:buClr>
              <a:buFont typeface="Wingdings" pitchFamily="2" charset="2"/>
              <a:buChar char="q"/>
            </a:pPr>
            <a:r>
              <a:rPr lang="en-US" sz="2400" dirty="0"/>
              <a:t>Apply K-means model to build clusters for a small data set.</a:t>
            </a:r>
          </a:p>
          <a:p>
            <a:pPr marL="574675" indent="-574675">
              <a:lnSpc>
                <a:spcPct val="150000"/>
              </a:lnSpc>
              <a:buClr>
                <a:srgbClr val="990000"/>
              </a:buClr>
              <a:buFont typeface="Wingdings" pitchFamily="2" charset="2"/>
              <a:buChar char="q"/>
            </a:pPr>
            <a:r>
              <a:rPr lang="en-US" sz="2400" dirty="0"/>
              <a:t>Interpret the main features of a cluster and find the difference between clusters.</a:t>
            </a:r>
          </a:p>
          <a:p>
            <a:pPr marL="574675" indent="-574675">
              <a:lnSpc>
                <a:spcPct val="150000"/>
              </a:lnSpc>
              <a:buClr>
                <a:srgbClr val="990000"/>
              </a:buClr>
              <a:buFont typeface="Wingdings" pitchFamily="2" charset="2"/>
              <a:buChar char="q"/>
            </a:pPr>
            <a:r>
              <a:rPr lang="en-US" sz="2400" dirty="0"/>
              <a:t>Make business recommendation based on the clusters formed.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1842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92A4D6-71DD-3421-4801-A63D38BCA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236173-BCD6-3A41-AAAB-A6C107D33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20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9CC2D02-1A87-F4C7-8162-7286442D4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10442448" cy="990600"/>
          </a:xfrm>
        </p:spPr>
        <p:txBody>
          <a:bodyPr>
            <a:normAutofit/>
          </a:bodyPr>
          <a:lstStyle/>
          <a:p>
            <a:r>
              <a:rPr lang="en-US" sz="4000" dirty="0"/>
              <a:t>K-means clustering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55634EA-44FB-CEE2-0E83-4F84A523C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11125200" cy="4876800"/>
          </a:xfrm>
        </p:spPr>
        <p:txBody>
          <a:bodyPr>
            <a:normAutofit/>
          </a:bodyPr>
          <a:lstStyle/>
          <a:p>
            <a:pPr marL="471488" indent="-471488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400" dirty="0"/>
              <a:t>Many similarities to hierarchical clustering</a:t>
            </a:r>
          </a:p>
          <a:p>
            <a:pPr marL="471488" indent="-471488">
              <a:buClr>
                <a:srgbClr val="C00000"/>
              </a:buClr>
              <a:buFont typeface="Wingdings" pitchFamily="2" charset="2"/>
              <a:buChar char="Ø"/>
            </a:pPr>
            <a:endParaRPr lang="en-US" sz="2400" dirty="0"/>
          </a:p>
          <a:p>
            <a:pPr marL="471488" indent="-471488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400" dirty="0"/>
              <a:t>Uses distance between the features of different points to define similarity</a:t>
            </a:r>
          </a:p>
          <a:p>
            <a:pPr marL="742950" lvl="1" indent="-46831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Same comments from last time about picking the right features and standardizing apply</a:t>
            </a:r>
          </a:p>
          <a:p>
            <a:pPr lvl="1">
              <a:buClr>
                <a:srgbClr val="C00000"/>
              </a:buClr>
              <a:buFont typeface="Wingdings" pitchFamily="2" charset="2"/>
              <a:buChar char="Ø"/>
            </a:pPr>
            <a:endParaRPr lang="en-US" sz="2000" dirty="0"/>
          </a:p>
          <a:p>
            <a:pPr lvl="1">
              <a:buClr>
                <a:srgbClr val="C00000"/>
              </a:buClr>
              <a:buFont typeface="Wingdings" pitchFamily="2" charset="2"/>
              <a:buChar char="Ø"/>
            </a:pPr>
            <a:endParaRPr lang="en-US" sz="2000" dirty="0"/>
          </a:p>
          <a:p>
            <a:pPr marL="471488" indent="-471488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400" dirty="0"/>
              <a:t>Unlike hierarchical clustering, method based upon distances to </a:t>
            </a:r>
            <a:r>
              <a:rPr lang="en-US" sz="2400" b="1" dirty="0">
                <a:solidFill>
                  <a:srgbClr val="990000"/>
                </a:solidFill>
              </a:rPr>
              <a:t>centroids</a:t>
            </a:r>
          </a:p>
          <a:p>
            <a:pPr marL="742950" lvl="1" indent="-46831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A centroid is the average (mean) value of all the data points in a cluster</a:t>
            </a:r>
          </a:p>
          <a:p>
            <a:pPr marL="742950" lvl="1" indent="-46831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Hence the name, k-</a:t>
            </a:r>
            <a:r>
              <a:rPr lang="en-US" sz="2000" b="1" dirty="0">
                <a:solidFill>
                  <a:srgbClr val="990000"/>
                </a:solidFill>
              </a:rPr>
              <a:t>means</a:t>
            </a:r>
          </a:p>
          <a:p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866275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41842-B020-741A-CE22-A73F100EEB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CC1911-19EF-D1C6-E64A-AE2726A72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21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EF15F1C-2A1E-FBD5-3EB8-62BC12A2C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600" y="367284"/>
            <a:ext cx="8229600" cy="990600"/>
          </a:xfrm>
        </p:spPr>
        <p:txBody>
          <a:bodyPr/>
          <a:lstStyle/>
          <a:p>
            <a:r>
              <a:rPr lang="en-US" dirty="0"/>
              <a:t>Key idea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600B890-C845-94DC-A919-AC79D2DC5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3920" y="1377696"/>
            <a:ext cx="10235184" cy="4876800"/>
          </a:xfrm>
        </p:spPr>
        <p:txBody>
          <a:bodyPr>
            <a:normAutofit/>
          </a:bodyPr>
          <a:lstStyle/>
          <a:p>
            <a:pPr marL="579438" indent="-579438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Pick the number of clusters (k) up front  (say 5)</a:t>
            </a:r>
          </a:p>
          <a:p>
            <a:pPr marL="731837" lvl="1" indent="-457200">
              <a:buClr>
                <a:srgbClr val="C00000"/>
              </a:buClr>
              <a:buFont typeface="+mj-lt"/>
              <a:buAutoNum type="arabicParenR"/>
            </a:pPr>
            <a:r>
              <a:rPr lang="en-US" sz="2400" dirty="0"/>
              <a:t>Algorithm initialized and k cluster centroids are randomly selected. </a:t>
            </a:r>
          </a:p>
          <a:p>
            <a:pPr marL="731837" lvl="1" indent="-457200">
              <a:buClr>
                <a:srgbClr val="C00000"/>
              </a:buClr>
              <a:buFont typeface="+mj-lt"/>
              <a:buAutoNum type="arabicParenR"/>
            </a:pPr>
            <a:r>
              <a:rPr lang="en-US" sz="2400" dirty="0"/>
              <a:t>Assign each point to its nearest centroid</a:t>
            </a:r>
          </a:p>
          <a:p>
            <a:pPr marL="731837" lvl="1" indent="-457200">
              <a:buClr>
                <a:srgbClr val="C00000"/>
              </a:buClr>
              <a:buFont typeface="+mj-lt"/>
              <a:buAutoNum type="arabicParenR"/>
            </a:pPr>
            <a:r>
              <a:rPr lang="en-US" sz="2400" dirty="0"/>
              <a:t>Centroids and data points will be updated multiple times till clusters are finalized. </a:t>
            </a:r>
            <a:br>
              <a:rPr lang="en-US" sz="2400" dirty="0"/>
            </a:br>
            <a:endParaRPr lang="en-US" sz="2800" dirty="0"/>
          </a:p>
          <a:p>
            <a:pPr marL="579438" indent="-579438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Centroids are like “prototypical” members</a:t>
            </a:r>
          </a:p>
          <a:p>
            <a:pPr marL="853758" lvl="2" indent="-579438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Study them to build intuition about the cluster</a:t>
            </a:r>
          </a:p>
          <a:p>
            <a:pPr marL="853758" lvl="2" indent="-579438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Distance from centroid to understand outliers</a:t>
            </a:r>
          </a:p>
        </p:txBody>
      </p:sp>
    </p:spTree>
    <p:extLst>
      <p:ext uri="{BB962C8B-B14F-4D97-AF65-F5344CB8AC3E}">
        <p14:creationId xmlns:p14="http://schemas.microsoft.com/office/powerpoint/2010/main" val="14159993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F376F8-27CB-B80D-55C4-BF65CE943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7D087-600A-CED2-D344-4515ECF53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22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235B261-1C3D-DA74-15EC-8B3471531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600" y="496733"/>
            <a:ext cx="8229600" cy="990600"/>
          </a:xfrm>
        </p:spPr>
        <p:txBody>
          <a:bodyPr>
            <a:normAutofit fontScale="90000"/>
          </a:bodyPr>
          <a:lstStyle/>
          <a:p>
            <a:r>
              <a:rPr lang="en-US" dirty="0"/>
              <a:t>Visual Representation of K-Mean Clustering</a:t>
            </a:r>
          </a:p>
        </p:txBody>
      </p:sp>
      <p:pic>
        <p:nvPicPr>
          <p:cNvPr id="8" name="Content Placeholder 5">
            <a:extLst>
              <a:ext uri="{FF2B5EF4-FFF2-40B4-BE49-F238E27FC236}">
                <a16:creationId xmlns:a16="http://schemas.microsoft.com/office/drawing/2014/main" id="{2303E9D6-C22D-98C3-680F-6B11AC574CA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9096" y="1495330"/>
            <a:ext cx="9030904" cy="4753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730CB8B2-181E-E657-6490-B3A2C7A8CA52}"/>
              </a:ext>
            </a:extLst>
          </p:cNvPr>
          <p:cNvSpPr/>
          <p:nvPr/>
        </p:nvSpPr>
        <p:spPr>
          <a:xfrm>
            <a:off x="4360683" y="4021022"/>
            <a:ext cx="2391340" cy="2540685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F76429-D902-E648-4499-C08F21AD03A0}"/>
              </a:ext>
            </a:extLst>
          </p:cNvPr>
          <p:cNvSpPr/>
          <p:nvPr/>
        </p:nvSpPr>
        <p:spPr>
          <a:xfrm>
            <a:off x="6752023" y="3798680"/>
            <a:ext cx="4623555" cy="254068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DC5C3A5-21DF-631E-A1B8-D40CFDD2EB6F}"/>
              </a:ext>
            </a:extLst>
          </p:cNvPr>
          <p:cNvSpPr/>
          <p:nvPr/>
        </p:nvSpPr>
        <p:spPr>
          <a:xfrm>
            <a:off x="6794379" y="1528640"/>
            <a:ext cx="3365621" cy="2540685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D6F4F7-B3B2-46CA-9AEB-F9CE70D510C1}"/>
              </a:ext>
            </a:extLst>
          </p:cNvPr>
          <p:cNvSpPr/>
          <p:nvPr/>
        </p:nvSpPr>
        <p:spPr>
          <a:xfrm>
            <a:off x="3541751" y="1487333"/>
            <a:ext cx="3252628" cy="285688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84751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6F8FEE-1B0D-86CD-3BB6-FD63A2BCC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5F4063-7550-457B-50D5-3DF2B749B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23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8E72D0BE-9876-42E9-1675-4DD46BFF8B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n-US" dirty="0"/>
              <a:t>Finding the “best” centroids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2B53449-B9C9-76E7-8460-EC288DE20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93520"/>
            <a:ext cx="10753344" cy="4876800"/>
          </a:xfrm>
        </p:spPr>
        <p:txBody>
          <a:bodyPr>
            <a:normAutofit/>
          </a:bodyPr>
          <a:lstStyle/>
          <a:p>
            <a:pPr marL="525463" indent="-525463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400" dirty="0">
                <a:solidFill>
                  <a:srgbClr val="292934"/>
                </a:solidFill>
              </a:rPr>
              <a:t>Finding the centroids that minimize total sum of square loss is actually a challenging mathematical problem</a:t>
            </a:r>
          </a:p>
          <a:p>
            <a:pPr marL="525463" indent="-525463">
              <a:buClr>
                <a:srgbClr val="C00000"/>
              </a:buClr>
              <a:buFont typeface="Wingdings" pitchFamily="2" charset="2"/>
              <a:buChar char="Ø"/>
            </a:pPr>
            <a:endParaRPr lang="en-US" sz="2400" dirty="0"/>
          </a:p>
          <a:p>
            <a:pPr marL="525463" indent="-525463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400" dirty="0"/>
              <a:t>K means uses an iterative algorithm</a:t>
            </a:r>
          </a:p>
          <a:p>
            <a:pPr marL="579438" lvl="1" indent="-374650">
              <a:buClrTx/>
              <a:buFont typeface="+mj-lt"/>
              <a:buAutoNum type="arabicPeriod"/>
            </a:pPr>
            <a:r>
              <a:rPr lang="en-US" sz="2000" dirty="0"/>
              <a:t>Guess at some centroids</a:t>
            </a:r>
          </a:p>
          <a:p>
            <a:pPr marL="579438" lvl="1" indent="-374650">
              <a:buClrTx/>
              <a:buFont typeface="+mj-lt"/>
              <a:buAutoNum type="arabicPeriod"/>
            </a:pPr>
            <a:r>
              <a:rPr lang="en-US" sz="2000" dirty="0"/>
              <a:t>Assign all the points</a:t>
            </a:r>
          </a:p>
          <a:p>
            <a:pPr marL="579438" lvl="1" indent="-374650">
              <a:buClrTx/>
              <a:buFont typeface="+mj-lt"/>
              <a:buAutoNum type="arabicPeriod"/>
            </a:pPr>
            <a:r>
              <a:rPr lang="en-US" sz="2000" dirty="0" err="1"/>
              <a:t>Recompute</a:t>
            </a:r>
            <a:r>
              <a:rPr lang="en-US" sz="2000" dirty="0"/>
              <a:t> the centroids</a:t>
            </a:r>
          </a:p>
          <a:p>
            <a:pPr marL="579438" lvl="1" indent="-374650">
              <a:buClrTx/>
              <a:buFont typeface="+mj-lt"/>
              <a:buAutoNum type="arabicPeriod"/>
            </a:pPr>
            <a:r>
              <a:rPr lang="en-US" sz="2000" dirty="0"/>
              <a:t>Go to Step 2 until the centroids don’t move anymore.</a:t>
            </a:r>
          </a:p>
          <a:p>
            <a:endParaRPr lang="en-US" sz="2400" dirty="0"/>
          </a:p>
          <a:p>
            <a:pPr marL="0" indent="0">
              <a:buNone/>
            </a:pPr>
            <a:r>
              <a:rPr lang="en-US" u="sng" dirty="0">
                <a:hlinkClick r:id="rId2"/>
              </a:rPr>
              <a:t>http://alekseynp.com/viz/k-means.html</a:t>
            </a: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https://datasciencelab.wordpress.com/2013/12/12/clustering-with-k-means-in-python/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90119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FD727-DDF3-562E-345A-0B6E527EEC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3CD0C-71E7-9FFA-FFA0-E5B5E108E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98FF29-167A-2DF8-35EB-DE7F21E681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24</a:t>
            </a:fld>
            <a:endParaRPr lang="en-US"/>
          </a:p>
        </p:txBody>
      </p:sp>
      <p:pic>
        <p:nvPicPr>
          <p:cNvPr id="7" name="Google Shape;263;p38">
            <a:extLst>
              <a:ext uri="{FF2B5EF4-FFF2-40B4-BE49-F238E27FC236}">
                <a16:creationId xmlns:a16="http://schemas.microsoft.com/office/drawing/2014/main" id="{060320DE-FD17-6BBA-A769-5F85C9B120C0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031893" y="5174768"/>
            <a:ext cx="1068092" cy="12724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249CAC-E0F7-6C58-58A8-270F942D1C24}"/>
              </a:ext>
            </a:extLst>
          </p:cNvPr>
          <p:cNvSpPr txBox="1">
            <a:spLocks/>
          </p:cNvSpPr>
          <p:nvPr/>
        </p:nvSpPr>
        <p:spPr>
          <a:xfrm>
            <a:off x="953770" y="1570443"/>
            <a:ext cx="991743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633413" indent="-633413">
              <a:lnSpc>
                <a:spcPct val="150000"/>
              </a:lnSpc>
              <a:buClr>
                <a:srgbClr val="990000"/>
              </a:buClr>
              <a:buFont typeface="Wingdings" pitchFamily="2" charset="2"/>
              <a:buChar char="ü"/>
            </a:pPr>
            <a:r>
              <a:rPr lang="en-US" sz="2400" dirty="0"/>
              <a:t>Articulate the difference between supervised learning and unsupervised learning.</a:t>
            </a:r>
          </a:p>
          <a:p>
            <a:pPr marL="633413" indent="-633413">
              <a:lnSpc>
                <a:spcPct val="150000"/>
              </a:lnSpc>
              <a:buClr>
                <a:srgbClr val="990000"/>
              </a:buClr>
              <a:buFont typeface="Wingdings" pitchFamily="2" charset="2"/>
              <a:buChar char="ü"/>
            </a:pPr>
            <a:r>
              <a:rPr lang="en-US" sz="2400" dirty="0"/>
              <a:t>Identify the opportunities to apply clustering.</a:t>
            </a:r>
          </a:p>
          <a:p>
            <a:pPr marL="633413" indent="-633413">
              <a:lnSpc>
                <a:spcPct val="150000"/>
              </a:lnSpc>
              <a:buClr>
                <a:srgbClr val="990000"/>
              </a:buClr>
              <a:buFont typeface="Wingdings" pitchFamily="2" charset="2"/>
              <a:buChar char="ü"/>
            </a:pPr>
            <a:r>
              <a:rPr lang="en-US" sz="2400" dirty="0"/>
              <a:t>Apply K-means model to build clusters for a small data set.</a:t>
            </a:r>
          </a:p>
          <a:p>
            <a:pPr marL="633413" indent="-633413">
              <a:lnSpc>
                <a:spcPct val="150000"/>
              </a:lnSpc>
              <a:buClr>
                <a:srgbClr val="990000"/>
              </a:buClr>
              <a:buFont typeface="Wingdings" pitchFamily="2" charset="2"/>
              <a:buChar char="ü"/>
            </a:pPr>
            <a:r>
              <a:rPr lang="en-US" sz="2400" dirty="0"/>
              <a:t>Interpret the main features of a cluster and find the difference between clusters.</a:t>
            </a:r>
          </a:p>
          <a:p>
            <a:pPr marL="633413" indent="-633413">
              <a:lnSpc>
                <a:spcPct val="150000"/>
              </a:lnSpc>
              <a:buClr>
                <a:srgbClr val="990000"/>
              </a:buClr>
              <a:buFont typeface="Wingdings" pitchFamily="2" charset="2"/>
              <a:buChar char="ü"/>
            </a:pPr>
            <a:r>
              <a:rPr lang="en-US" sz="2400" dirty="0"/>
              <a:t>Make business recommendation based on the clusters formed. </a:t>
            </a:r>
          </a:p>
          <a:p>
            <a:pPr>
              <a:buFont typeface="Wingdings" pitchFamily="2" charset="2"/>
              <a:buChar char="ü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042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795814-3E91-D834-78A7-BAD1CC730E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400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8738D0-3238-754E-DBE0-5205C6081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3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7A8A92BF-062F-FDC0-337A-0832C3B468C8}"/>
              </a:ext>
            </a:extLst>
          </p:cNvPr>
          <p:cNvSpPr txBox="1">
            <a:spLocks/>
          </p:cNvSpPr>
          <p:nvPr/>
        </p:nvSpPr>
        <p:spPr>
          <a:xfrm>
            <a:off x="181154" y="215487"/>
            <a:ext cx="8962845" cy="8065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 spc="-100" baseline="0">
                <a:solidFill>
                  <a:srgbClr val="9900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/>
              <a:t>Recalled the following methods…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A39782E-A422-B80A-6194-46E241EB68E0}"/>
              </a:ext>
            </a:extLst>
          </p:cNvPr>
          <p:cNvSpPr txBox="1">
            <a:spLocks/>
          </p:cNvSpPr>
          <p:nvPr/>
        </p:nvSpPr>
        <p:spPr>
          <a:xfrm>
            <a:off x="773311" y="840317"/>
            <a:ext cx="8505646" cy="15067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8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9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88720" indent="-13716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37160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73736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92024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Arial" pitchFamily="34" charset="0"/>
              <a:buChar char="•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2"/>
              </a:buClr>
              <a:buFont typeface="Wingdings" charset="2"/>
              <a:buChar char="Ø"/>
            </a:pPr>
            <a:r>
              <a:rPr lang="en-US" sz="1600" dirty="0"/>
              <a:t> Linear regression </a:t>
            </a:r>
          </a:p>
          <a:p>
            <a:pPr>
              <a:buClr>
                <a:schemeClr val="tx2"/>
              </a:buClr>
              <a:buFont typeface="Wingdings" charset="2"/>
              <a:buChar char="Ø"/>
            </a:pPr>
            <a:r>
              <a:rPr lang="en-US" sz="1600" dirty="0"/>
              <a:t> KPI/Dashboarding</a:t>
            </a:r>
          </a:p>
          <a:p>
            <a:pPr>
              <a:buClr>
                <a:schemeClr val="tx2"/>
              </a:buClr>
              <a:buFont typeface="Wingdings" charset="2"/>
              <a:buChar char="Ø"/>
            </a:pPr>
            <a:r>
              <a:rPr lang="en-US" sz="1600" dirty="0"/>
              <a:t> Hypothesis Testing</a:t>
            </a:r>
          </a:p>
          <a:p>
            <a:pPr>
              <a:buClr>
                <a:schemeClr val="tx2"/>
              </a:buClr>
              <a:buFont typeface="Wingdings" charset="2"/>
              <a:buChar char="Ø"/>
            </a:pPr>
            <a:r>
              <a:rPr lang="en-US" sz="1600" dirty="0"/>
              <a:t> Linear optimization (linear programming)</a:t>
            </a:r>
          </a:p>
          <a:p>
            <a:pPr>
              <a:buClr>
                <a:schemeClr val="tx2"/>
              </a:buClr>
              <a:buFont typeface="Wingdings" charset="2"/>
              <a:buChar char="Ø"/>
            </a:pPr>
            <a:r>
              <a:rPr lang="en-US" sz="1600" dirty="0"/>
              <a:t>Classification (Decision Tree or Logistic Regression)</a:t>
            </a:r>
          </a:p>
          <a:p>
            <a:pPr marL="0" indent="0">
              <a:buClr>
                <a:schemeClr val="tx2"/>
              </a:buClr>
              <a:buFont typeface="Arial" pitchFamily="34" charset="0"/>
              <a:buNone/>
            </a:pPr>
            <a:endParaRPr lang="en-US" sz="1600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CDC22E7-A4F0-64F6-6710-8FB6360E9C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1247" y="3114330"/>
            <a:ext cx="10418945" cy="493915"/>
          </a:xfrm>
          <a:solidFill>
            <a:schemeClr val="accent6">
              <a:lumMod val="20000"/>
              <a:lumOff val="80000"/>
            </a:schemeClr>
          </a:solidFill>
          <a:ln>
            <a:solidFill>
              <a:schemeClr val="tx2"/>
            </a:solidFill>
          </a:ln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400" dirty="0"/>
              <a:t>In clothing product design:  How big should a “medium” be?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1E5D038-70F5-B7B2-8ABA-6980A004A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6109" y="3672703"/>
            <a:ext cx="3114275" cy="146218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58C57C4-71E5-776E-D9A6-3449270A52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2529" y="5372275"/>
            <a:ext cx="3407855" cy="13288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EACDF38-0BEA-4FF9-9DDC-19C57F84D8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721" y="3627003"/>
            <a:ext cx="3675887" cy="32674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872A6A6-2FE1-DAB1-DB60-B6C10ECDC47E}"/>
              </a:ext>
            </a:extLst>
          </p:cNvPr>
          <p:cNvSpPr txBox="1"/>
          <p:nvPr/>
        </p:nvSpPr>
        <p:spPr>
          <a:xfrm>
            <a:off x="221200" y="2411522"/>
            <a:ext cx="117495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/>
              <a:t>Given the following business scenario, which of the above you think would be most helpful in guiding decision making. </a:t>
            </a:r>
          </a:p>
        </p:txBody>
      </p:sp>
    </p:spTree>
    <p:extLst>
      <p:ext uri="{BB962C8B-B14F-4D97-AF65-F5344CB8AC3E}">
        <p14:creationId xmlns:p14="http://schemas.microsoft.com/office/powerpoint/2010/main" val="11948150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D37B10-6D3B-AA60-CBEC-BC3B7C431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A5EAF-1B2A-A575-0598-B877FD684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1022CD-7149-D7F0-37BD-6E4BC503C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4</a:t>
            </a:fld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5229671-77AA-D7F3-BCB7-96AA7A2FC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8448" y="1709928"/>
            <a:ext cx="9253728" cy="3867912"/>
          </a:xfrm>
        </p:spPr>
        <p:txBody>
          <a:bodyPr>
            <a:normAutofit/>
          </a:bodyPr>
          <a:lstStyle/>
          <a:p>
            <a:pPr marL="815975" indent="-815975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What is clustering and how can it be used in business analytics?</a:t>
            </a:r>
          </a:p>
          <a:p>
            <a:pPr marL="815975" indent="-815975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Overview of clustering method</a:t>
            </a:r>
          </a:p>
          <a:p>
            <a:pPr marL="815975" indent="-815975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800" dirty="0"/>
              <a:t>K-means clustering with Netflix data</a:t>
            </a:r>
          </a:p>
        </p:txBody>
      </p:sp>
    </p:spTree>
    <p:extLst>
      <p:ext uri="{BB962C8B-B14F-4D97-AF65-F5344CB8AC3E}">
        <p14:creationId xmlns:p14="http://schemas.microsoft.com/office/powerpoint/2010/main" val="1999436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06DCECB0-3232-6E28-969C-CFF4EE3647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92080"/>
            <a:ext cx="2852928" cy="1261872"/>
          </a:xfrm>
        </p:spPr>
        <p:txBody>
          <a:bodyPr anchor="b">
            <a:normAutofit/>
          </a:bodyPr>
          <a:lstStyle/>
          <a:p>
            <a:r>
              <a:rPr lang="en-US" dirty="0"/>
              <a:t>What is clustering?</a:t>
            </a:r>
          </a:p>
        </p:txBody>
      </p:sp>
      <p:pic>
        <p:nvPicPr>
          <p:cNvPr id="8" name="Picture 7" descr="A group of data graphs&#10;&#10;Description automatically generated with medium confidence">
            <a:extLst>
              <a:ext uri="{FF2B5EF4-FFF2-40B4-BE49-F238E27FC236}">
                <a16:creationId xmlns:a16="http://schemas.microsoft.com/office/drawing/2014/main" id="{12FB8BF7-C7B1-F0DA-D866-BADD3A8437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1647426"/>
            <a:ext cx="7620000" cy="3867148"/>
          </a:xfrm>
          <a:prstGeom prst="rect">
            <a:avLst/>
          </a:prstGeom>
          <a:noFill/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862E2B7-0168-F0E6-3CE4-F49E5988D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1" y="2130553"/>
            <a:ext cx="2852928" cy="42436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Takes a (large) number of distinct items and groups them into a (small) number of similar groups or “clusters”</a:t>
            </a:r>
          </a:p>
          <a:p>
            <a:pPr lvl="1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1800"/>
              <a:t>Items in the same cluster are very </a:t>
            </a:r>
            <a:r>
              <a:rPr lang="en-US" sz="1800" i="1"/>
              <a:t>similar</a:t>
            </a:r>
            <a:r>
              <a:rPr lang="en-US" sz="1800"/>
              <a:t> to one another</a:t>
            </a:r>
          </a:p>
          <a:p>
            <a:pPr lvl="1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1800"/>
              <a:t>Items in different cluster are </a:t>
            </a:r>
            <a:r>
              <a:rPr lang="en-US" sz="1800" i="1"/>
              <a:t>different</a:t>
            </a:r>
            <a:r>
              <a:rPr lang="en-US" sz="1800"/>
              <a:t> from one another 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A2E2B0-65B4-C119-B109-6CD01E335F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18288"/>
            <a:ext cx="3860800" cy="32918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AFB94D-41EE-0243-3F2D-CF8B30792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0000" y="18288"/>
            <a:ext cx="1422400" cy="329184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1D73B0E4-6178-BC41-B99F-4921FB75C09B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734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6A2CB-5D8C-F6E4-85AF-266ACD426A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D485B2-6E1C-DA3F-41E6-4676F7DFE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6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3745707-C754-67E3-14A6-6D42F3E038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/>
          <a:lstStyle/>
          <a:p>
            <a:r>
              <a:rPr lang="en-US" dirty="0"/>
              <a:t>Ex: Market segmentation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67989C9-3D77-3587-BCCC-A45BB136B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10881360" cy="4876800"/>
          </a:xfrm>
        </p:spPr>
        <p:txBody>
          <a:bodyPr/>
          <a:lstStyle/>
          <a:p>
            <a:pPr marL="415925" indent="-415925">
              <a:buClr>
                <a:srgbClr val="C00000"/>
              </a:buClr>
              <a:buFont typeface="Wingdings" pitchFamily="2" charset="2"/>
              <a:buChar char="Ø"/>
            </a:pPr>
            <a:r>
              <a:rPr lang="en-US" dirty="0"/>
              <a:t>Difficult to understand the individual needs of all of your customers</a:t>
            </a:r>
          </a:p>
          <a:p>
            <a:pPr marL="415925" indent="-415925">
              <a:buClr>
                <a:srgbClr val="C00000"/>
              </a:buClr>
              <a:buFont typeface="Wingdings" pitchFamily="2" charset="2"/>
              <a:buChar char="Ø"/>
            </a:pPr>
            <a:r>
              <a:rPr lang="en-US" dirty="0"/>
              <a:t>Group your customers into a small number of clusters with similar needs/ behavior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822C8BB-505E-14B3-6A93-23424F28E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632" y="2721817"/>
            <a:ext cx="3672768" cy="245042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683922-6E4A-3D2B-AB6B-9044AF8772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0851" y="2463811"/>
            <a:ext cx="4457709" cy="2778220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627E07CC-42B0-0E33-E34F-2919EF4ED500}"/>
              </a:ext>
            </a:extLst>
          </p:cNvPr>
          <p:cNvSpPr/>
          <p:nvPr/>
        </p:nvSpPr>
        <p:spPr>
          <a:xfrm>
            <a:off x="4914819" y="3852921"/>
            <a:ext cx="1181181" cy="44817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857C16A-60BC-B820-B515-CE969B9538F7}"/>
              </a:ext>
            </a:extLst>
          </p:cNvPr>
          <p:cNvSpPr txBox="1"/>
          <p:nvPr/>
        </p:nvSpPr>
        <p:spPr>
          <a:xfrm>
            <a:off x="2198748" y="5505889"/>
            <a:ext cx="7040670" cy="369332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/>
              <a:t>How might this clustering help you as a business?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3FB0F21-7104-0C52-ED6D-4E4740E6AA94}"/>
              </a:ext>
            </a:extLst>
          </p:cNvPr>
          <p:cNvSpPr txBox="1"/>
          <p:nvPr/>
        </p:nvSpPr>
        <p:spPr>
          <a:xfrm>
            <a:off x="2377545" y="6182158"/>
            <a:ext cx="7040670" cy="461665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990000"/>
                </a:solidFill>
              </a:rPr>
              <a:t>You will do this sort of analysis in the coming case!</a:t>
            </a:r>
          </a:p>
        </p:txBody>
      </p:sp>
    </p:spTree>
    <p:extLst>
      <p:ext uri="{BB962C8B-B14F-4D97-AF65-F5344CB8AC3E}">
        <p14:creationId xmlns:p14="http://schemas.microsoft.com/office/powerpoint/2010/main" val="95161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F2925B-6BC8-8587-7265-FE882CD2E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DBCEE-B90A-6BC1-E3AD-0DC6FC801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7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CE70658-EFF5-1644-87DA-626156D10EC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1584"/>
          <a:stretch/>
        </p:blipFill>
        <p:spPr>
          <a:xfrm>
            <a:off x="5079296" y="1529620"/>
            <a:ext cx="6503104" cy="4087542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C1964E6-C50B-FAF7-AEAD-2354F710A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920" y="273742"/>
            <a:ext cx="10972800" cy="990600"/>
          </a:xfrm>
        </p:spPr>
        <p:txBody>
          <a:bodyPr/>
          <a:lstStyle/>
          <a:p>
            <a:r>
              <a:rPr lang="en-US" dirty="0"/>
              <a:t>Ex.  Recommendation engines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C825A6-954D-B4CB-A035-86D4F057EF90}"/>
              </a:ext>
            </a:extLst>
          </p:cNvPr>
          <p:cNvSpPr txBox="1"/>
          <p:nvPr/>
        </p:nvSpPr>
        <p:spPr>
          <a:xfrm>
            <a:off x="408305" y="1890911"/>
            <a:ext cx="4263390" cy="3364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dirty="0"/>
              <a:t>Do you find the recommendation engine helpful?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dirty="0"/>
              <a:t>What is the value of this engine to Netflix?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dirty="0"/>
              <a:t>Can you think of a way to quantify the value of this engine?</a:t>
            </a:r>
          </a:p>
          <a:p>
            <a:pPr marL="285750" indent="-285750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dirty="0"/>
              <a:t>How might we improve the value of this engine?</a:t>
            </a:r>
          </a:p>
        </p:txBody>
      </p:sp>
    </p:spTree>
    <p:extLst>
      <p:ext uri="{BB962C8B-B14F-4D97-AF65-F5344CB8AC3E}">
        <p14:creationId xmlns:p14="http://schemas.microsoft.com/office/powerpoint/2010/main" val="1826736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35C630-E11C-D02E-E550-C07EC25885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88609D-1274-DECC-DB3A-7BEA95974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8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8F41999-3310-02BD-7E9D-3FF9821C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What do we mean by “similar”? (Intuitively)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3E749C3-3014-0271-2F55-235F456259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4608" y="1524000"/>
            <a:ext cx="10527792" cy="4876800"/>
          </a:xfrm>
        </p:spPr>
        <p:txBody>
          <a:bodyPr>
            <a:normAutofit lnSpcReduction="10000"/>
          </a:bodyPr>
          <a:lstStyle/>
          <a:p>
            <a:pPr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400" dirty="0"/>
              <a:t>Each item (data point) has a number features that we’ve measured</a:t>
            </a:r>
          </a:p>
          <a:p>
            <a:pPr lvl="1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Each “row” has many columns</a:t>
            </a:r>
          </a:p>
          <a:p>
            <a:pPr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endParaRPr lang="en-US" sz="2400" dirty="0"/>
          </a:p>
          <a:p>
            <a:pPr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400" dirty="0"/>
              <a:t>Ex: Clustering customer’s spending by </a:t>
            </a:r>
            <a:r>
              <a:rPr lang="en-US" sz="2400" dirty="0" err="1"/>
              <a:t>dept</a:t>
            </a:r>
            <a:r>
              <a:rPr lang="en-US" sz="2400" dirty="0"/>
              <a:t> at Amazon.  </a:t>
            </a:r>
          </a:p>
          <a:p>
            <a:pPr lvl="1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Each item is a customer.  Each </a:t>
            </a:r>
            <a:r>
              <a:rPr lang="en-US" sz="2000" dirty="0" err="1"/>
              <a:t>dept</a:t>
            </a:r>
            <a:r>
              <a:rPr lang="en-US" sz="2000" dirty="0"/>
              <a:t> is a column.</a:t>
            </a:r>
          </a:p>
          <a:p>
            <a:pPr lvl="1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For each customer, we have the $ </a:t>
            </a:r>
            <a:r>
              <a:rPr lang="en-US" sz="2000" dirty="0" err="1"/>
              <a:t>amt</a:t>
            </a:r>
            <a:r>
              <a:rPr lang="en-US" sz="2000" dirty="0"/>
              <a:t> spent in that dept.  (Features)</a:t>
            </a:r>
          </a:p>
          <a:p>
            <a:pPr lvl="1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endParaRPr lang="en-US" sz="2000" dirty="0"/>
          </a:p>
          <a:p>
            <a:pPr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2400" dirty="0"/>
              <a:t>We say two items are similar if they have similar features</a:t>
            </a:r>
          </a:p>
          <a:p>
            <a:pPr lvl="1">
              <a:lnSpc>
                <a:spcPct val="150000"/>
              </a:lnSpc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000" dirty="0"/>
              <a:t>Two customers are similar if they spent similar amounts of money in each department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063528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C3623F-21B3-CAC4-514D-5471D078E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DSO528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4E9EC1-D0CF-B74C-8234-FCBB29FC9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73B0E4-6178-BC41-B99F-4921FB75C09B}" type="slidenum">
              <a:rPr lang="en-US" smtClean="0"/>
              <a:t>9</a:t>
            </a:fld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9E688A15-AD7D-7901-2A2E-57FAA17723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</p:spPr>
        <p:txBody>
          <a:bodyPr>
            <a:normAutofit/>
          </a:bodyPr>
          <a:lstStyle/>
          <a:p>
            <a:r>
              <a:rPr lang="en-US" sz="4000" dirty="0"/>
              <a:t>Why do we want to cluster?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B5E851F-214F-1191-1388-ACB562F53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3180" y="1624584"/>
            <a:ext cx="8229600" cy="4876800"/>
          </a:xfrm>
        </p:spPr>
        <p:txBody>
          <a:bodyPr>
            <a:normAutofit/>
          </a:bodyPr>
          <a:lstStyle/>
          <a:p>
            <a:pPr marL="525463" indent="-525463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3200" dirty="0"/>
              <a:t>Simplification</a:t>
            </a:r>
          </a:p>
          <a:p>
            <a:pPr marL="799783" lvl="2" indent="-52546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Easier to think about 3 prototypical types than 150 different items</a:t>
            </a:r>
          </a:p>
          <a:p>
            <a:pPr marL="525463" lvl="1" indent="-525463">
              <a:buClr>
                <a:srgbClr val="C00000"/>
              </a:buClr>
              <a:buFont typeface="Wingdings" pitchFamily="2" charset="2"/>
              <a:buChar char="Ø"/>
            </a:pPr>
            <a:endParaRPr lang="en-US" sz="2800" dirty="0"/>
          </a:p>
          <a:p>
            <a:pPr marL="525463" indent="-525463">
              <a:buClr>
                <a:srgbClr val="C00000"/>
              </a:buClr>
              <a:buFont typeface="Wingdings" pitchFamily="2" charset="2"/>
              <a:buChar char="Ø"/>
            </a:pPr>
            <a:r>
              <a:rPr lang="en-US" sz="3200" dirty="0"/>
              <a:t>Identify hidden structure</a:t>
            </a:r>
          </a:p>
          <a:p>
            <a:pPr marL="799783" lvl="2" indent="-52546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Do the 3 groups behave differently?</a:t>
            </a:r>
          </a:p>
          <a:p>
            <a:pPr marL="799783" lvl="2" indent="-525463">
              <a:buClr>
                <a:srgbClr val="C00000"/>
              </a:buClr>
              <a:buFont typeface="Wingdings" pitchFamily="2" charset="2"/>
              <a:buChar char="§"/>
            </a:pPr>
            <a:r>
              <a:rPr lang="en-US" sz="2400" dirty="0"/>
              <a:t>What are the main difference among these groups?</a:t>
            </a:r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  <a:p>
            <a:pPr lvl="1"/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50F26C-1FAB-F114-FBC4-11CEA46A0F1A}"/>
              </a:ext>
            </a:extLst>
          </p:cNvPr>
          <p:cNvSpPr txBox="1"/>
          <p:nvPr/>
        </p:nvSpPr>
        <p:spPr>
          <a:xfrm>
            <a:off x="1083180" y="5602177"/>
            <a:ext cx="9359268" cy="52322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i="1" dirty="0">
                <a:solidFill>
                  <a:srgbClr val="990000"/>
                </a:solidFill>
              </a:rPr>
              <a:t>Key idea: we want an automated way to do this from data</a:t>
            </a:r>
          </a:p>
        </p:txBody>
      </p:sp>
    </p:spTree>
    <p:extLst>
      <p:ext uri="{BB962C8B-B14F-4D97-AF65-F5344CB8AC3E}">
        <p14:creationId xmlns:p14="http://schemas.microsoft.com/office/powerpoint/2010/main" val="3417421984"/>
      </p:ext>
    </p:extLst>
  </p:cSld>
  <p:clrMapOvr>
    <a:masterClrMapping/>
  </p:clrMapOvr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larity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24798</TotalTime>
  <Words>1311</Words>
  <Application>Microsoft Office PowerPoint</Application>
  <PresentationFormat>Widescreen</PresentationFormat>
  <Paragraphs>263</Paragraphs>
  <Slides>24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Wingdings</vt:lpstr>
      <vt:lpstr>Times New Roman</vt:lpstr>
      <vt:lpstr>Times</vt:lpstr>
      <vt:lpstr>Calibri Light</vt:lpstr>
      <vt:lpstr>Aptos Narrow</vt:lpstr>
      <vt:lpstr>Arial</vt:lpstr>
      <vt:lpstr>Calibri</vt:lpstr>
      <vt:lpstr>Office Theme</vt:lpstr>
      <vt:lpstr>Clarity</vt:lpstr>
      <vt:lpstr>DSO528   Blended Data Business Analytics for Efficient Decisions </vt:lpstr>
      <vt:lpstr>PowerPoint Presentation</vt:lpstr>
      <vt:lpstr>PowerPoint Presentation</vt:lpstr>
      <vt:lpstr>Today</vt:lpstr>
      <vt:lpstr>What is clustering?</vt:lpstr>
      <vt:lpstr>Ex: Market segmentation</vt:lpstr>
      <vt:lpstr>Ex.  Recommendation engines</vt:lpstr>
      <vt:lpstr>What do we mean by “similar”? (Intuitively)</vt:lpstr>
      <vt:lpstr>Why do we want to cluster?</vt:lpstr>
      <vt:lpstr>Overview of clustering method</vt:lpstr>
      <vt:lpstr>PowerPoint Presentation</vt:lpstr>
      <vt:lpstr>PowerPoint Presentation</vt:lpstr>
      <vt:lpstr>Case study: clustering movies</vt:lpstr>
      <vt:lpstr>Measuring the right features</vt:lpstr>
      <vt:lpstr>Measuring the right features (continued)</vt:lpstr>
      <vt:lpstr>How do we define most “similar”?</vt:lpstr>
      <vt:lpstr>Including year</vt:lpstr>
      <vt:lpstr>Standardizing features</vt:lpstr>
      <vt:lpstr>Techniques</vt:lpstr>
      <vt:lpstr>K-means clustering</vt:lpstr>
      <vt:lpstr>Key idea</vt:lpstr>
      <vt:lpstr>Visual Representation of K-Mean Clustering</vt:lpstr>
      <vt:lpstr>Finding the “best” centroids</vt:lpstr>
      <vt:lpstr>Wrapping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BUAD312g   Statistics and Data Science for Business</dc:title>
  <dc:creator>Feng Chen</dc:creator>
  <cp:lastModifiedBy>Chen, Feng</cp:lastModifiedBy>
  <cp:revision>15</cp:revision>
  <cp:lastPrinted>2024-01-08T18:52:36Z</cp:lastPrinted>
  <dcterms:created xsi:type="dcterms:W3CDTF">2021-08-10T21:02:53Z</dcterms:created>
  <dcterms:modified xsi:type="dcterms:W3CDTF">2024-09-30T19:22:34Z</dcterms:modified>
</cp:coreProperties>
</file>